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4"/>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92" r:id="rId40"/>
    <p:sldId id="493" r:id="rId41"/>
    <p:sldId id="494"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440" r:id="rId56"/>
    <p:sldId id="439"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3" r:id="rId70"/>
    <p:sldId id="454" r:id="rId71"/>
    <p:sldId id="455" r:id="rId72"/>
    <p:sldId id="456" r:id="rId73"/>
    <p:sldId id="457" r:id="rId74"/>
    <p:sldId id="458" r:id="rId75"/>
    <p:sldId id="459" r:id="rId76"/>
    <p:sldId id="460" r:id="rId77"/>
    <p:sldId id="461" r:id="rId78"/>
    <p:sldId id="462" r:id="rId79"/>
    <p:sldId id="463" r:id="rId80"/>
    <p:sldId id="464" r:id="rId81"/>
    <p:sldId id="465" r:id="rId82"/>
    <p:sldId id="491" r:id="rId8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autoAdjust="0"/>
    <p:restoredTop sz="96242" autoAdjust="0"/>
  </p:normalViewPr>
  <p:slideViewPr>
    <p:cSldViewPr>
      <p:cViewPr varScale="1">
        <p:scale>
          <a:sx n="106" d="100"/>
          <a:sy n="106" d="100"/>
        </p:scale>
        <p:origin x="17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2025/5/11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52</a:t>
            </a:fld>
            <a:endParaRPr kumimoji="1" lang="ja-JP" altLang="en-US"/>
          </a:p>
        </p:txBody>
      </p:sp>
    </p:spTree>
    <p:extLst>
      <p:ext uri="{BB962C8B-B14F-4D97-AF65-F5344CB8AC3E}">
        <p14:creationId xmlns:p14="http://schemas.microsoft.com/office/powerpoint/2010/main" val="37177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82</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18.jpe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xml"/><Relationship Id="rId5" Type="http://schemas.openxmlformats.org/officeDocument/2006/relationships/image" Target="../media/image970.png"/><Relationship Id="rId4" Type="http://schemas.openxmlformats.org/officeDocument/2006/relationships/image" Target="../media/image960.png"/></Relationships>
</file>

<file path=ppt/slides/_rels/slide6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10.png"/><Relationship Id="rId1" Type="http://schemas.openxmlformats.org/officeDocument/2006/relationships/slideLayout" Target="../slideLayouts/slideLayout1.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60.png"/><Relationship Id="rId1" Type="http://schemas.openxmlformats.org/officeDocument/2006/relationships/slideLayout" Target="../slideLayouts/slideLayout1.xml"/><Relationship Id="rId5" Type="http://schemas.openxmlformats.org/officeDocument/2006/relationships/image" Target="../media/image1090.png"/><Relationship Id="rId4" Type="http://schemas.openxmlformats.org/officeDocument/2006/relationships/image" Target="../media/image108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73.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png"/><Relationship Id="rId3" Type="http://schemas.openxmlformats.org/officeDocument/2006/relationships/image" Target="../media/image1170.png"/><Relationship Id="rId7" Type="http://schemas.openxmlformats.org/officeDocument/2006/relationships/image" Target="../media/image1220.png"/><Relationship Id="rId12" Type="http://schemas.openxmlformats.org/officeDocument/2006/relationships/image" Target="../media/image127.png"/><Relationship Id="rId2" Type="http://schemas.openxmlformats.org/officeDocument/2006/relationships/image" Target="../media/image1160.png"/><Relationship Id="rId1" Type="http://schemas.openxmlformats.org/officeDocument/2006/relationships/slideLayout" Target="../slideLayouts/slideLayout1.xml"/><Relationship Id="rId6" Type="http://schemas.openxmlformats.org/officeDocument/2006/relationships/image" Target="../media/image1210.png"/><Relationship Id="rId11" Type="http://schemas.openxmlformats.org/officeDocument/2006/relationships/image" Target="../media/image126.png"/><Relationship Id="rId5" Type="http://schemas.openxmlformats.org/officeDocument/2006/relationships/image" Target="../media/image1190.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0.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5192A9-7DBC-06FF-6137-929E1CD94C1F}"/>
              </a:ext>
            </a:extLst>
          </p:cNvPr>
          <p:cNvSpPr>
            <a:spLocks noGrp="1"/>
          </p:cNvSpPr>
          <p:nvPr>
            <p:ph type="body" sz="quarter" idx="10"/>
          </p:nvPr>
        </p:nvSpPr>
        <p:spPr/>
        <p:txBody>
          <a:bodyPr/>
          <a:lstStyle/>
          <a:p>
            <a:r>
              <a:rPr lang="ja-JP" altLang="en-US"/>
              <a:t>モンテカルロ法の応用</a:t>
            </a:r>
            <a:endParaRPr kumimoji="1" lang="ja-JP" altLang="en-US"/>
          </a:p>
        </p:txBody>
      </p:sp>
      <p:sp>
        <p:nvSpPr>
          <p:cNvPr id="4" name="テキスト ボックス 3">
            <a:extLst>
              <a:ext uri="{FF2B5EF4-FFF2-40B4-BE49-F238E27FC236}">
                <a16:creationId xmlns:a16="http://schemas.microsoft.com/office/drawing/2014/main" id="{5439AF35-7384-7FEC-7579-2FFE230ED597}"/>
              </a:ext>
            </a:extLst>
          </p:cNvPr>
          <p:cNvSpPr txBox="1"/>
          <p:nvPr/>
        </p:nvSpPr>
        <p:spPr>
          <a:xfrm>
            <a:off x="251520" y="1124744"/>
            <a:ext cx="2339102" cy="523220"/>
          </a:xfrm>
          <a:prstGeom prst="rect">
            <a:avLst/>
          </a:prstGeom>
          <a:noFill/>
        </p:spPr>
        <p:txBody>
          <a:bodyPr wrap="none" rtlCol="0">
            <a:spAutoFit/>
          </a:bodyPr>
          <a:lstStyle/>
          <a:p>
            <a:r>
              <a:rPr kumimoji="1" lang="ja-JP" altLang="en-US" sz="2800">
                <a:solidFill>
                  <a:srgbClr val="011893"/>
                </a:solidFill>
              </a:rPr>
              <a:t>アニーリング</a:t>
            </a:r>
            <a:endParaRPr kumimoji="1" lang="ja-JP" altLang="en-US" sz="2800" dirty="0">
              <a:solidFill>
                <a:srgbClr val="011893"/>
              </a:solidFill>
            </a:endParaRPr>
          </a:p>
        </p:txBody>
      </p:sp>
      <p:sp>
        <p:nvSpPr>
          <p:cNvPr id="5" name="テキスト ボックス 4">
            <a:extLst>
              <a:ext uri="{FF2B5EF4-FFF2-40B4-BE49-F238E27FC236}">
                <a16:creationId xmlns:a16="http://schemas.microsoft.com/office/drawing/2014/main" id="{1D430E7B-147F-EAE7-38EC-7C6910586787}"/>
              </a:ext>
            </a:extLst>
          </p:cNvPr>
          <p:cNvSpPr txBox="1"/>
          <p:nvPr/>
        </p:nvSpPr>
        <p:spPr>
          <a:xfrm>
            <a:off x="755576" y="1772816"/>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数値計算では、系の基底状態に興味があることが多い。しかし、基底状態を探すことは難しい→アニーリングによる探索</a:t>
            </a:r>
            <a:endParaRPr lang="en-US" altLang="ja-JP" sz="2800"/>
          </a:p>
        </p:txBody>
      </p:sp>
      <p:sp>
        <p:nvSpPr>
          <p:cNvPr id="6" name="テキスト ボックス 5">
            <a:extLst>
              <a:ext uri="{FF2B5EF4-FFF2-40B4-BE49-F238E27FC236}">
                <a16:creationId xmlns:a16="http://schemas.microsoft.com/office/drawing/2014/main" id="{29CE024E-3E46-87D9-C133-D8DB884C4029}"/>
              </a:ext>
            </a:extLst>
          </p:cNvPr>
          <p:cNvSpPr txBox="1"/>
          <p:nvPr/>
        </p:nvSpPr>
        <p:spPr>
          <a:xfrm>
            <a:off x="251520" y="3717032"/>
            <a:ext cx="4852610" cy="523220"/>
          </a:xfrm>
          <a:prstGeom prst="rect">
            <a:avLst/>
          </a:prstGeom>
          <a:noFill/>
        </p:spPr>
        <p:txBody>
          <a:bodyPr wrap="none" rtlCol="0">
            <a:spAutoFit/>
          </a:bodyPr>
          <a:lstStyle/>
          <a:p>
            <a:r>
              <a:rPr kumimoji="1" lang="ja-JP" altLang="en-US" sz="2800">
                <a:solidFill>
                  <a:srgbClr val="011893"/>
                </a:solidFill>
              </a:rPr>
              <a:t>レプリカ交換モンテカルロ法</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3C4531AC-36C1-6157-8BEE-0B586AF21D8B}"/>
              </a:ext>
            </a:extLst>
          </p:cNvPr>
          <p:cNvSpPr txBox="1"/>
          <p:nvPr/>
        </p:nvSpPr>
        <p:spPr>
          <a:xfrm>
            <a:off x="755576" y="4365104"/>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複数の安定な状態がある場合、どちらかしかサンプリングできなくなることがある。しかし、両方を効率よくサンプリングしたい→レプリカ交換モンテカルロ法</a:t>
            </a:r>
            <a:endParaRPr lang="en-US" altLang="ja-JP" sz="2800"/>
          </a:p>
        </p:txBody>
      </p:sp>
    </p:spTree>
    <p:extLst>
      <p:ext uri="{BB962C8B-B14F-4D97-AF65-F5344CB8AC3E}">
        <p14:creationId xmlns:p14="http://schemas.microsoft.com/office/powerpoint/2010/main" val="271416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78DF2F-424D-2981-2D3C-A5C3AE5DD8B2}"/>
              </a:ext>
            </a:extLst>
          </p:cNvPr>
          <p:cNvSpPr>
            <a:spLocks noGrp="1"/>
          </p:cNvSpPr>
          <p:nvPr>
            <p:ph type="body" sz="quarter" idx="10"/>
          </p:nvPr>
        </p:nvSpPr>
        <p:spPr/>
        <p:txBody>
          <a:bodyPr/>
          <a:lstStyle/>
          <a:p>
            <a:r>
              <a:rPr kumimoji="1" lang="ja-JP" altLang="en-US"/>
              <a:t>基底状態探索</a:t>
            </a:r>
          </a:p>
        </p:txBody>
      </p:sp>
      <p:grpSp>
        <p:nvGrpSpPr>
          <p:cNvPr id="16" name="グループ化 15">
            <a:extLst>
              <a:ext uri="{FF2B5EF4-FFF2-40B4-BE49-F238E27FC236}">
                <a16:creationId xmlns:a16="http://schemas.microsoft.com/office/drawing/2014/main" id="{7F974D0B-AB61-BC0A-6782-D3328E23B844}"/>
              </a:ext>
            </a:extLst>
          </p:cNvPr>
          <p:cNvGrpSpPr/>
          <p:nvPr/>
        </p:nvGrpSpPr>
        <p:grpSpPr>
          <a:xfrm rot="16200000">
            <a:off x="3995936" y="116632"/>
            <a:ext cx="432048" cy="4032448"/>
            <a:chOff x="1475656" y="1772816"/>
            <a:chExt cx="432048" cy="4032448"/>
          </a:xfrm>
        </p:grpSpPr>
        <p:sp>
          <p:nvSpPr>
            <p:cNvPr id="3" name="楕円 2">
              <a:extLst>
                <a:ext uri="{FF2B5EF4-FFF2-40B4-BE49-F238E27FC236}">
                  <a16:creationId xmlns:a16="http://schemas.microsoft.com/office/drawing/2014/main" id="{F577A819-5CB3-6996-DC11-96103300CF1E}"/>
                </a:ext>
              </a:extLst>
            </p:cNvPr>
            <p:cNvSpPr/>
            <p:nvPr/>
          </p:nvSpPr>
          <p:spPr>
            <a:xfrm>
              <a:off x="1475656" y="17728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1DA6E829-EDF7-A340-80D2-223D8815C2A1}"/>
                </a:ext>
              </a:extLst>
            </p:cNvPr>
            <p:cNvSpPr/>
            <p:nvPr/>
          </p:nvSpPr>
          <p:spPr>
            <a:xfrm>
              <a:off x="1475656" y="24928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9BEA0AC3-9496-2ECE-AE04-1270FB695B7F}"/>
                </a:ext>
              </a:extLst>
            </p:cNvPr>
            <p:cNvSpPr/>
            <p:nvPr/>
          </p:nvSpPr>
          <p:spPr>
            <a:xfrm>
              <a:off x="1475656" y="321297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A0C1D0C-F61D-D632-FC5E-A71C5B385DA3}"/>
                </a:ext>
              </a:extLst>
            </p:cNvPr>
            <p:cNvSpPr/>
            <p:nvPr/>
          </p:nvSpPr>
          <p:spPr>
            <a:xfrm>
              <a:off x="1475656" y="393305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9EAE90-E9DA-F125-E7DC-38060A91F95E}"/>
                </a:ext>
              </a:extLst>
            </p:cNvPr>
            <p:cNvSpPr/>
            <p:nvPr/>
          </p:nvSpPr>
          <p:spPr>
            <a:xfrm>
              <a:off x="1475656"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849ADF6-8E87-A79E-5496-34F4838DACC4}"/>
                </a:ext>
              </a:extLst>
            </p:cNvPr>
            <p:cNvSpPr/>
            <p:nvPr/>
          </p:nvSpPr>
          <p:spPr>
            <a:xfrm>
              <a:off x="1475656"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0A42407A-68E8-1437-07D1-22EE02C03BB4}"/>
                </a:ext>
              </a:extLst>
            </p:cNvPr>
            <p:cNvCxnSpPr>
              <a:stCxn id="3" idx="4"/>
              <a:endCxn id="4" idx="0"/>
            </p:cNvCxnSpPr>
            <p:nvPr/>
          </p:nvCxnSpPr>
          <p:spPr>
            <a:xfrm>
              <a:off x="1691680" y="220486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80E970A-CC9A-7EE4-EC0D-7202250EB244}"/>
                </a:ext>
              </a:extLst>
            </p:cNvPr>
            <p:cNvCxnSpPr/>
            <p:nvPr/>
          </p:nvCxnSpPr>
          <p:spPr>
            <a:xfrm>
              <a:off x="1691680" y="292494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C3D129-2C4C-C31E-D0F9-43ED48E1E60E}"/>
                </a:ext>
              </a:extLst>
            </p:cNvPr>
            <p:cNvCxnSpPr/>
            <p:nvPr/>
          </p:nvCxnSpPr>
          <p:spPr>
            <a:xfrm>
              <a:off x="1691680" y="364502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850B559-EE49-1CBA-50EE-0EAD4D2460F0}"/>
                </a:ext>
              </a:extLst>
            </p:cNvPr>
            <p:cNvCxnSpPr/>
            <p:nvPr/>
          </p:nvCxnSpPr>
          <p:spPr>
            <a:xfrm>
              <a:off x="1691680" y="436510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9C52F4B-02CA-67C0-C13E-C5FB5E1DAC80}"/>
                </a:ext>
              </a:extLst>
            </p:cNvPr>
            <p:cNvCxnSpPr/>
            <p:nvPr/>
          </p:nvCxnSpPr>
          <p:spPr>
            <a:xfrm>
              <a:off x="1691680" y="508518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A5346D2-1890-998C-CAD6-56AB7B4E00D7}"/>
              </a:ext>
            </a:extLst>
          </p:cNvPr>
          <p:cNvSpPr txBox="1"/>
          <p:nvPr/>
        </p:nvSpPr>
        <p:spPr>
          <a:xfrm>
            <a:off x="467544" y="1268760"/>
            <a:ext cx="5262979" cy="369332"/>
          </a:xfrm>
          <a:prstGeom prst="rect">
            <a:avLst/>
          </a:prstGeom>
          <a:noFill/>
        </p:spPr>
        <p:txBody>
          <a:bodyPr wrap="none" rtlCol="0">
            <a:spAutoFit/>
          </a:bodyPr>
          <a:lstStyle/>
          <a:p>
            <a:r>
              <a:rPr kumimoji="1" lang="ja-JP" altLang="en-US"/>
              <a:t>タンパク質は、アミノ酸がつながってできている</a:t>
            </a:r>
          </a:p>
        </p:txBody>
      </p:sp>
      <p:sp>
        <p:nvSpPr>
          <p:cNvPr id="17" name="テキスト ボックス 16">
            <a:extLst>
              <a:ext uri="{FF2B5EF4-FFF2-40B4-BE49-F238E27FC236}">
                <a16:creationId xmlns:a16="http://schemas.microsoft.com/office/drawing/2014/main" id="{04BCCBAC-EC92-E08A-B2CF-68D20287C755}"/>
              </a:ext>
            </a:extLst>
          </p:cNvPr>
          <p:cNvSpPr txBox="1"/>
          <p:nvPr/>
        </p:nvSpPr>
        <p:spPr>
          <a:xfrm>
            <a:off x="323528" y="2636912"/>
            <a:ext cx="5724644" cy="369332"/>
          </a:xfrm>
          <a:prstGeom prst="rect">
            <a:avLst/>
          </a:prstGeom>
          <a:noFill/>
        </p:spPr>
        <p:txBody>
          <a:bodyPr wrap="none" rtlCol="0">
            <a:spAutoFit/>
          </a:bodyPr>
          <a:lstStyle/>
          <a:p>
            <a:r>
              <a:rPr lang="ja-JP" altLang="en-US"/>
              <a:t>それが水の中で折りたたまれて、なんらかの形を持つ</a:t>
            </a:r>
            <a:endParaRPr kumimoji="1" lang="ja-JP" altLang="en-US"/>
          </a:p>
        </p:txBody>
      </p:sp>
      <p:pic>
        <p:nvPicPr>
          <p:cNvPr id="1026" name="Picture 2">
            <a:extLst>
              <a:ext uri="{FF2B5EF4-FFF2-40B4-BE49-F238E27FC236}">
                <a16:creationId xmlns:a16="http://schemas.microsoft.com/office/drawing/2014/main" id="{DFD946DF-0F82-B798-E868-BECBA17F59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068960"/>
            <a:ext cx="2379613" cy="24091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2C9EBEB7-6AC8-1256-2E25-EC5C2B7269AA}"/>
              </a:ext>
            </a:extLst>
          </p:cNvPr>
          <p:cNvSpPr txBox="1"/>
          <p:nvPr/>
        </p:nvSpPr>
        <p:spPr>
          <a:xfrm>
            <a:off x="539552" y="5733256"/>
            <a:ext cx="7366119" cy="707886"/>
          </a:xfrm>
          <a:prstGeom prst="rect">
            <a:avLst/>
          </a:prstGeom>
          <a:noFill/>
        </p:spPr>
        <p:txBody>
          <a:bodyPr wrap="none" rtlCol="0">
            <a:spAutoFit/>
          </a:bodyPr>
          <a:lstStyle/>
          <a:p>
            <a:r>
              <a:rPr kumimoji="1" lang="ja-JP" altLang="en-US" sz="2000"/>
              <a:t>この形は、水の中でエネルギーが低い状態であると考えられる</a:t>
            </a:r>
            <a:endParaRPr kumimoji="1" lang="en-US" altLang="ja-JP" sz="2000"/>
          </a:p>
          <a:p>
            <a:r>
              <a:rPr lang="ja-JP" altLang="en-US" sz="2000"/>
              <a:t>どのようにその構造を予測すればよいだろうか？</a:t>
            </a:r>
            <a:endParaRPr kumimoji="1" lang="ja-JP" altLang="en-US" sz="2000"/>
          </a:p>
        </p:txBody>
      </p:sp>
    </p:spTree>
    <p:extLst>
      <p:ext uri="{BB962C8B-B14F-4D97-AF65-F5344CB8AC3E}">
        <p14:creationId xmlns:p14="http://schemas.microsoft.com/office/powerpoint/2010/main" val="30442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BCF728-A8FE-F853-5428-4A1D45A13D78}"/>
              </a:ext>
            </a:extLst>
          </p:cNvPr>
          <p:cNvSpPr>
            <a:spLocks noGrp="1"/>
          </p:cNvSpPr>
          <p:nvPr>
            <p:ph type="body" sz="quarter" idx="10"/>
          </p:nvPr>
        </p:nvSpPr>
        <p:spPr/>
        <p:txBody>
          <a:bodyPr/>
          <a:lstStyle/>
          <a:p>
            <a:r>
              <a:rPr kumimoji="1" lang="ja-JP" altLang="en-US"/>
              <a:t>基底状態探索</a:t>
            </a:r>
          </a:p>
        </p:txBody>
      </p:sp>
      <p:sp>
        <p:nvSpPr>
          <p:cNvPr id="3" name="楕円 2">
            <a:extLst>
              <a:ext uri="{FF2B5EF4-FFF2-40B4-BE49-F238E27FC236}">
                <a16:creationId xmlns:a16="http://schemas.microsoft.com/office/drawing/2014/main" id="{27F4CC6F-6A69-D3DF-4A8C-2A45614092BB}"/>
              </a:ext>
            </a:extLst>
          </p:cNvPr>
          <p:cNvSpPr/>
          <p:nvPr/>
        </p:nvSpPr>
        <p:spPr>
          <a:xfrm>
            <a:off x="572412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77F568CB-4E7B-CA20-3253-7D31191DD95C}"/>
              </a:ext>
            </a:extLst>
          </p:cNvPr>
          <p:cNvSpPr/>
          <p:nvPr/>
        </p:nvSpPr>
        <p:spPr>
          <a:xfrm>
            <a:off x="644420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1F25C05-58D6-F456-67FC-5014CB250273}"/>
              </a:ext>
            </a:extLst>
          </p:cNvPr>
          <p:cNvSpPr/>
          <p:nvPr/>
        </p:nvSpPr>
        <p:spPr>
          <a:xfrm>
            <a:off x="716428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F047F45-E830-D946-77ED-AC4EE7C0FBDD}"/>
              </a:ext>
            </a:extLst>
          </p:cNvPr>
          <p:cNvSpPr/>
          <p:nvPr/>
        </p:nvSpPr>
        <p:spPr>
          <a:xfrm>
            <a:off x="572412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E0C4A13-BA5C-D055-11AD-E338D7B8441D}"/>
              </a:ext>
            </a:extLst>
          </p:cNvPr>
          <p:cNvSpPr/>
          <p:nvPr/>
        </p:nvSpPr>
        <p:spPr>
          <a:xfrm>
            <a:off x="644420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F875274-55C6-96CC-DC18-5B53ADBFC038}"/>
              </a:ext>
            </a:extLst>
          </p:cNvPr>
          <p:cNvSpPr/>
          <p:nvPr/>
        </p:nvSpPr>
        <p:spPr>
          <a:xfrm>
            <a:off x="716428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B5B14B2-43E7-D948-08E4-EA4056F51495}"/>
              </a:ext>
            </a:extLst>
          </p:cNvPr>
          <p:cNvSpPr/>
          <p:nvPr/>
        </p:nvSpPr>
        <p:spPr>
          <a:xfrm>
            <a:off x="572412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DBEE749-7559-E8E0-22A8-80904888E0EC}"/>
              </a:ext>
            </a:extLst>
          </p:cNvPr>
          <p:cNvSpPr/>
          <p:nvPr/>
        </p:nvSpPr>
        <p:spPr>
          <a:xfrm>
            <a:off x="644420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8F1B03-E0AA-884F-31F7-600EF68445B1}"/>
              </a:ext>
            </a:extLst>
          </p:cNvPr>
          <p:cNvSpPr/>
          <p:nvPr/>
        </p:nvSpPr>
        <p:spPr>
          <a:xfrm>
            <a:off x="716428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7FEF051-E10B-EFB9-D409-5E874536E44B}"/>
              </a:ext>
            </a:extLst>
          </p:cNvPr>
          <p:cNvCxnSpPr>
            <a:stCxn id="3" idx="4"/>
            <a:endCxn id="6" idx="0"/>
          </p:cNvCxnSpPr>
          <p:nvPr/>
        </p:nvCxnSpPr>
        <p:spPr>
          <a:xfrm>
            <a:off x="594015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446A695-5E18-367F-1AFA-E0750FFFBCF7}"/>
              </a:ext>
            </a:extLst>
          </p:cNvPr>
          <p:cNvCxnSpPr>
            <a:stCxn id="3" idx="6"/>
            <a:endCxn id="4" idx="2"/>
          </p:cNvCxnSpPr>
          <p:nvPr/>
        </p:nvCxnSpPr>
        <p:spPr>
          <a:xfrm>
            <a:off x="615617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DD71DA-3705-073A-56D4-1C58AD1180F0}"/>
              </a:ext>
            </a:extLst>
          </p:cNvPr>
          <p:cNvCxnSpPr>
            <a:stCxn id="4" idx="4"/>
            <a:endCxn id="7" idx="0"/>
          </p:cNvCxnSpPr>
          <p:nvPr/>
        </p:nvCxnSpPr>
        <p:spPr>
          <a:xfrm>
            <a:off x="666023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150DFF9-5F01-9522-1C37-03C1AA4EFA2A}"/>
              </a:ext>
            </a:extLst>
          </p:cNvPr>
          <p:cNvSpPr/>
          <p:nvPr/>
        </p:nvSpPr>
        <p:spPr>
          <a:xfrm>
            <a:off x="788436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F799B82-9330-C522-6CB5-3EFF306B98B2}"/>
              </a:ext>
            </a:extLst>
          </p:cNvPr>
          <p:cNvSpPr/>
          <p:nvPr/>
        </p:nvSpPr>
        <p:spPr>
          <a:xfrm>
            <a:off x="572412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C87EB21A-28B3-5832-DE3A-67ED32461955}"/>
              </a:ext>
            </a:extLst>
          </p:cNvPr>
          <p:cNvSpPr/>
          <p:nvPr/>
        </p:nvSpPr>
        <p:spPr>
          <a:xfrm>
            <a:off x="644420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E251758-42B1-46CB-8168-B5D125E443AA}"/>
              </a:ext>
            </a:extLst>
          </p:cNvPr>
          <p:cNvSpPr/>
          <p:nvPr/>
        </p:nvSpPr>
        <p:spPr>
          <a:xfrm>
            <a:off x="716428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811E30D-DB97-7624-D675-9712CF56F8B4}"/>
              </a:ext>
            </a:extLst>
          </p:cNvPr>
          <p:cNvSpPr/>
          <p:nvPr/>
        </p:nvSpPr>
        <p:spPr>
          <a:xfrm>
            <a:off x="788436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CC59DE6-ACCF-5CB2-C93F-FEF835A42B37}"/>
              </a:ext>
            </a:extLst>
          </p:cNvPr>
          <p:cNvSpPr/>
          <p:nvPr/>
        </p:nvSpPr>
        <p:spPr>
          <a:xfrm>
            <a:off x="788436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7D2E945-D914-98FC-4044-41EC53C90BE6}"/>
              </a:ext>
            </a:extLst>
          </p:cNvPr>
          <p:cNvSpPr/>
          <p:nvPr/>
        </p:nvSpPr>
        <p:spPr>
          <a:xfrm>
            <a:off x="788436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C0664A3C-B100-07A7-F9B6-FA5FD6D0B20A}"/>
              </a:ext>
            </a:extLst>
          </p:cNvPr>
          <p:cNvCxnSpPr>
            <a:stCxn id="7" idx="6"/>
            <a:endCxn id="8" idx="2"/>
          </p:cNvCxnSpPr>
          <p:nvPr/>
        </p:nvCxnSpPr>
        <p:spPr>
          <a:xfrm>
            <a:off x="6876256" y="486916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CA2D1E7-0773-5D95-6A48-73AFB0BCE418}"/>
              </a:ext>
            </a:extLst>
          </p:cNvPr>
          <p:cNvCxnSpPr>
            <a:stCxn id="8" idx="0"/>
            <a:endCxn id="5" idx="4"/>
          </p:cNvCxnSpPr>
          <p:nvPr/>
        </p:nvCxnSpPr>
        <p:spPr>
          <a:xfrm flipV="1">
            <a:off x="738031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5F21947-0074-4BED-8358-6B9334941C11}"/>
              </a:ext>
            </a:extLst>
          </p:cNvPr>
          <p:cNvCxnSpPr>
            <a:stCxn id="5" idx="6"/>
            <a:endCxn id="20" idx="2"/>
          </p:cNvCxnSpPr>
          <p:nvPr/>
        </p:nvCxnSpPr>
        <p:spPr>
          <a:xfrm>
            <a:off x="759633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D0B7899-4C5B-6EC7-108C-72D48427479B}"/>
              </a:ext>
            </a:extLst>
          </p:cNvPr>
          <p:cNvCxnSpPr>
            <a:stCxn id="20" idx="4"/>
            <a:endCxn id="24" idx="0"/>
          </p:cNvCxnSpPr>
          <p:nvPr/>
        </p:nvCxnSpPr>
        <p:spPr>
          <a:xfrm>
            <a:off x="810039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D267121-A796-4F18-2E5D-56C614114DCE}"/>
              </a:ext>
            </a:extLst>
          </p:cNvPr>
          <p:cNvCxnSpPr>
            <a:stCxn id="24" idx="4"/>
            <a:endCxn id="25" idx="0"/>
          </p:cNvCxnSpPr>
          <p:nvPr/>
        </p:nvCxnSpPr>
        <p:spPr>
          <a:xfrm>
            <a:off x="8100392" y="508518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2D5AB51-512E-1753-F75D-ACD13011A664}"/>
              </a:ext>
            </a:extLst>
          </p:cNvPr>
          <p:cNvCxnSpPr>
            <a:stCxn id="25" idx="2"/>
            <a:endCxn id="11" idx="6"/>
          </p:cNvCxnSpPr>
          <p:nvPr/>
        </p:nvCxnSpPr>
        <p:spPr>
          <a:xfrm flipH="1">
            <a:off x="759633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3E22380-97F3-7285-22E5-096E2AE1D7FA}"/>
              </a:ext>
            </a:extLst>
          </p:cNvPr>
          <p:cNvCxnSpPr>
            <a:stCxn id="11" idx="2"/>
            <a:endCxn id="10" idx="6"/>
          </p:cNvCxnSpPr>
          <p:nvPr/>
        </p:nvCxnSpPr>
        <p:spPr>
          <a:xfrm flipH="1">
            <a:off x="687625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3B0799-B128-44A2-D728-58FD3CC40164}"/>
              </a:ext>
            </a:extLst>
          </p:cNvPr>
          <p:cNvCxnSpPr>
            <a:cxnSpLocks/>
            <a:stCxn id="10" idx="2"/>
            <a:endCxn id="9" idx="6"/>
          </p:cNvCxnSpPr>
          <p:nvPr/>
        </p:nvCxnSpPr>
        <p:spPr>
          <a:xfrm flipH="1">
            <a:off x="615617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585676D-875C-239B-31E2-339DB561386E}"/>
              </a:ext>
            </a:extLst>
          </p:cNvPr>
          <p:cNvCxnSpPr>
            <a:stCxn id="9" idx="4"/>
            <a:endCxn id="21" idx="0"/>
          </p:cNvCxnSpPr>
          <p:nvPr/>
        </p:nvCxnSpPr>
        <p:spPr>
          <a:xfrm>
            <a:off x="5940152" y="580526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35648B1-32D1-BD8D-2BF7-2C18351F8852}"/>
              </a:ext>
            </a:extLst>
          </p:cNvPr>
          <p:cNvCxnSpPr>
            <a:stCxn id="21" idx="6"/>
            <a:endCxn id="22" idx="2"/>
          </p:cNvCxnSpPr>
          <p:nvPr/>
        </p:nvCxnSpPr>
        <p:spPr>
          <a:xfrm>
            <a:off x="615617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B4BE40B-15B1-4A01-E987-0EFAB05F1A64}"/>
              </a:ext>
            </a:extLst>
          </p:cNvPr>
          <p:cNvCxnSpPr>
            <a:stCxn id="22" idx="6"/>
            <a:endCxn id="23" idx="2"/>
          </p:cNvCxnSpPr>
          <p:nvPr/>
        </p:nvCxnSpPr>
        <p:spPr>
          <a:xfrm>
            <a:off x="687625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86B1D0B-A3FD-24F1-6E81-E049552A0218}"/>
              </a:ext>
            </a:extLst>
          </p:cNvPr>
          <p:cNvCxnSpPr>
            <a:cxnSpLocks/>
            <a:stCxn id="23" idx="6"/>
            <a:endCxn id="26" idx="2"/>
          </p:cNvCxnSpPr>
          <p:nvPr/>
        </p:nvCxnSpPr>
        <p:spPr>
          <a:xfrm>
            <a:off x="759633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6957B6AD-B174-FF24-9909-C4ED8FF2E215}"/>
              </a:ext>
            </a:extLst>
          </p:cNvPr>
          <p:cNvSpPr txBox="1"/>
          <p:nvPr/>
        </p:nvSpPr>
        <p:spPr>
          <a:xfrm>
            <a:off x="323528" y="1268760"/>
            <a:ext cx="6083717" cy="400110"/>
          </a:xfrm>
          <a:prstGeom prst="rect">
            <a:avLst/>
          </a:prstGeom>
          <a:noFill/>
        </p:spPr>
        <p:txBody>
          <a:bodyPr wrap="none" rtlCol="0">
            <a:spAutoFit/>
          </a:bodyPr>
          <a:lstStyle/>
          <a:p>
            <a:r>
              <a:rPr kumimoji="1" lang="ja-JP" altLang="en-US" sz="2000"/>
              <a:t>一次元タンパク質を二次元格子上で折りたたませる</a:t>
            </a:r>
          </a:p>
        </p:txBody>
      </p:sp>
      <p:grpSp>
        <p:nvGrpSpPr>
          <p:cNvPr id="88" name="グループ化 87">
            <a:extLst>
              <a:ext uri="{FF2B5EF4-FFF2-40B4-BE49-F238E27FC236}">
                <a16:creationId xmlns:a16="http://schemas.microsoft.com/office/drawing/2014/main" id="{D9F4E278-16B5-2483-36BC-5D9F98FB7358}"/>
              </a:ext>
            </a:extLst>
          </p:cNvPr>
          <p:cNvGrpSpPr/>
          <p:nvPr/>
        </p:nvGrpSpPr>
        <p:grpSpPr>
          <a:xfrm>
            <a:off x="611560" y="1916832"/>
            <a:ext cx="7488832" cy="288032"/>
            <a:chOff x="899592" y="1916832"/>
            <a:chExt cx="5616624" cy="216024"/>
          </a:xfrm>
        </p:grpSpPr>
        <p:sp>
          <p:nvSpPr>
            <p:cNvPr id="53" name="楕円 52">
              <a:extLst>
                <a:ext uri="{FF2B5EF4-FFF2-40B4-BE49-F238E27FC236}">
                  <a16:creationId xmlns:a16="http://schemas.microsoft.com/office/drawing/2014/main" id="{DBE1F140-54EA-B6DD-EB41-9CFFB2B0E6F6}"/>
                </a:ext>
              </a:extLst>
            </p:cNvPr>
            <p:cNvSpPr/>
            <p:nvPr/>
          </p:nvSpPr>
          <p:spPr>
            <a:xfrm>
              <a:off x="8995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A898174-CAB2-442C-5761-E59562D4167E}"/>
                </a:ext>
              </a:extLst>
            </p:cNvPr>
            <p:cNvSpPr/>
            <p:nvPr/>
          </p:nvSpPr>
          <p:spPr>
            <a:xfrm>
              <a:off x="12596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4E26279-E49D-A829-20C9-22168F932534}"/>
                </a:ext>
              </a:extLst>
            </p:cNvPr>
            <p:cNvSpPr/>
            <p:nvPr/>
          </p:nvSpPr>
          <p:spPr>
            <a:xfrm>
              <a:off x="16196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AFFA056-07B7-8A39-265E-B58C3E544D6C}"/>
                </a:ext>
              </a:extLst>
            </p:cNvPr>
            <p:cNvSpPr/>
            <p:nvPr/>
          </p:nvSpPr>
          <p:spPr>
            <a:xfrm>
              <a:off x="19797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6844039-CF69-E521-861B-EA82F748B4ED}"/>
                </a:ext>
              </a:extLst>
            </p:cNvPr>
            <p:cNvSpPr/>
            <p:nvPr/>
          </p:nvSpPr>
          <p:spPr>
            <a:xfrm>
              <a:off x="23397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3560AFC1-B226-3331-C01E-5C092EAC911D}"/>
                </a:ext>
              </a:extLst>
            </p:cNvPr>
            <p:cNvSpPr/>
            <p:nvPr/>
          </p:nvSpPr>
          <p:spPr>
            <a:xfrm>
              <a:off x="26997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A81A224C-8A71-7273-4FA0-75FF9ACE9A22}"/>
                </a:ext>
              </a:extLst>
            </p:cNvPr>
            <p:cNvSpPr/>
            <p:nvPr/>
          </p:nvSpPr>
          <p:spPr>
            <a:xfrm>
              <a:off x="30598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DA95A72-220D-1FD3-D5ED-39F5D39E657E}"/>
                </a:ext>
              </a:extLst>
            </p:cNvPr>
            <p:cNvSpPr/>
            <p:nvPr/>
          </p:nvSpPr>
          <p:spPr>
            <a:xfrm>
              <a:off x="34198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2ADD390-43C7-5403-A0CD-796214EB12E4}"/>
                </a:ext>
              </a:extLst>
            </p:cNvPr>
            <p:cNvCxnSpPr/>
            <p:nvPr/>
          </p:nvCxnSpPr>
          <p:spPr>
            <a:xfrm>
              <a:off x="11156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3A156F1-9787-C36F-DC34-A233474EDFC7}"/>
                </a:ext>
              </a:extLst>
            </p:cNvPr>
            <p:cNvCxnSpPr/>
            <p:nvPr/>
          </p:nvCxnSpPr>
          <p:spPr>
            <a:xfrm>
              <a:off x="14756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0BDB5A4-1009-FE56-A29B-79DB3D956696}"/>
                </a:ext>
              </a:extLst>
            </p:cNvPr>
            <p:cNvCxnSpPr/>
            <p:nvPr/>
          </p:nvCxnSpPr>
          <p:spPr>
            <a:xfrm>
              <a:off x="18356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FAF31F7-A155-0C31-48CA-0B60BEC55410}"/>
                </a:ext>
              </a:extLst>
            </p:cNvPr>
            <p:cNvCxnSpPr/>
            <p:nvPr/>
          </p:nvCxnSpPr>
          <p:spPr>
            <a:xfrm>
              <a:off x="21957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939286B-6A95-DD02-7181-554D4C046F1F}"/>
                </a:ext>
              </a:extLst>
            </p:cNvPr>
            <p:cNvCxnSpPr/>
            <p:nvPr/>
          </p:nvCxnSpPr>
          <p:spPr>
            <a:xfrm>
              <a:off x="25557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E1B785A-11C6-040C-5C36-8A375DA6FCB9}"/>
                </a:ext>
              </a:extLst>
            </p:cNvPr>
            <p:cNvCxnSpPr/>
            <p:nvPr/>
          </p:nvCxnSpPr>
          <p:spPr>
            <a:xfrm>
              <a:off x="29158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1C271C-2F42-107A-A4E0-5EA0933B5BFC}"/>
                </a:ext>
              </a:extLst>
            </p:cNvPr>
            <p:cNvCxnSpPr/>
            <p:nvPr/>
          </p:nvCxnSpPr>
          <p:spPr>
            <a:xfrm>
              <a:off x="32758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515E12E-53A8-45E4-0852-1E9BE13927CD}"/>
                </a:ext>
              </a:extLst>
            </p:cNvPr>
            <p:cNvCxnSpPr/>
            <p:nvPr/>
          </p:nvCxnSpPr>
          <p:spPr>
            <a:xfrm>
              <a:off x="36358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C07B81AC-396F-7BB4-5770-4E31A340A618}"/>
                </a:ext>
              </a:extLst>
            </p:cNvPr>
            <p:cNvSpPr/>
            <p:nvPr/>
          </p:nvSpPr>
          <p:spPr>
            <a:xfrm>
              <a:off x="377991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0AC8DFE-F4B0-0BF0-3338-B95532B91EDA}"/>
                </a:ext>
              </a:extLst>
            </p:cNvPr>
            <p:cNvSpPr/>
            <p:nvPr/>
          </p:nvSpPr>
          <p:spPr>
            <a:xfrm>
              <a:off x="41399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52AA505-E7EF-265A-C33C-907560655A3A}"/>
                </a:ext>
              </a:extLst>
            </p:cNvPr>
            <p:cNvSpPr/>
            <p:nvPr/>
          </p:nvSpPr>
          <p:spPr>
            <a:xfrm>
              <a:off x="44999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4C19BA8C-3048-6097-68DD-B4EDE59B3582}"/>
                </a:ext>
              </a:extLst>
            </p:cNvPr>
            <p:cNvSpPr/>
            <p:nvPr/>
          </p:nvSpPr>
          <p:spPr>
            <a:xfrm>
              <a:off x="486003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CE85C51-980E-96D0-C3E9-586C57297201}"/>
                </a:ext>
              </a:extLst>
            </p:cNvPr>
            <p:cNvSpPr/>
            <p:nvPr/>
          </p:nvSpPr>
          <p:spPr>
            <a:xfrm>
              <a:off x="522007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6AAEB1D-6970-1042-5431-FCC32E59CB56}"/>
                </a:ext>
              </a:extLst>
            </p:cNvPr>
            <p:cNvSpPr/>
            <p:nvPr/>
          </p:nvSpPr>
          <p:spPr>
            <a:xfrm>
              <a:off x="55801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945FC24A-D4E4-258E-2622-BA764A87B89E}"/>
                </a:ext>
              </a:extLst>
            </p:cNvPr>
            <p:cNvSpPr/>
            <p:nvPr/>
          </p:nvSpPr>
          <p:spPr>
            <a:xfrm>
              <a:off x="59401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458185A3-6B03-EB99-E286-AB351BFA0E93}"/>
                </a:ext>
              </a:extLst>
            </p:cNvPr>
            <p:cNvSpPr/>
            <p:nvPr/>
          </p:nvSpPr>
          <p:spPr>
            <a:xfrm>
              <a:off x="63001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F02DD09-55F4-5AC7-3F59-3D3268A1D83A}"/>
                </a:ext>
              </a:extLst>
            </p:cNvPr>
            <p:cNvCxnSpPr/>
            <p:nvPr/>
          </p:nvCxnSpPr>
          <p:spPr>
            <a:xfrm>
              <a:off x="39959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16D820E6-22AE-A051-0A07-EE2248371538}"/>
                </a:ext>
              </a:extLst>
            </p:cNvPr>
            <p:cNvCxnSpPr/>
            <p:nvPr/>
          </p:nvCxnSpPr>
          <p:spPr>
            <a:xfrm>
              <a:off x="43559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EC1C7C9-A1B6-78D9-B98D-D0CE5C4F51FE}"/>
                </a:ext>
              </a:extLst>
            </p:cNvPr>
            <p:cNvCxnSpPr/>
            <p:nvPr/>
          </p:nvCxnSpPr>
          <p:spPr>
            <a:xfrm>
              <a:off x="47160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44106CF-542E-38D6-E998-E3AA7C91574E}"/>
                </a:ext>
              </a:extLst>
            </p:cNvPr>
            <p:cNvCxnSpPr/>
            <p:nvPr/>
          </p:nvCxnSpPr>
          <p:spPr>
            <a:xfrm>
              <a:off x="50760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5D4E1AB-D72A-B7B9-F702-38FEF0097128}"/>
                </a:ext>
              </a:extLst>
            </p:cNvPr>
            <p:cNvCxnSpPr/>
            <p:nvPr/>
          </p:nvCxnSpPr>
          <p:spPr>
            <a:xfrm>
              <a:off x="54360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3767485-8DD2-BB60-7F1F-21292D35B3E0}"/>
                </a:ext>
              </a:extLst>
            </p:cNvPr>
            <p:cNvCxnSpPr/>
            <p:nvPr/>
          </p:nvCxnSpPr>
          <p:spPr>
            <a:xfrm>
              <a:off x="57961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3D0E0D50-4CB3-406C-8305-E5DC12028596}"/>
                </a:ext>
              </a:extLst>
            </p:cNvPr>
            <p:cNvCxnSpPr/>
            <p:nvPr/>
          </p:nvCxnSpPr>
          <p:spPr>
            <a:xfrm>
              <a:off x="61561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6965F722-ED06-4EDB-0E13-AAF8D417BAC6}"/>
              </a:ext>
            </a:extLst>
          </p:cNvPr>
          <p:cNvSpPr txBox="1"/>
          <p:nvPr/>
        </p:nvSpPr>
        <p:spPr>
          <a:xfrm>
            <a:off x="323528" y="2492896"/>
            <a:ext cx="7109639" cy="400110"/>
          </a:xfrm>
          <a:prstGeom prst="rect">
            <a:avLst/>
          </a:prstGeom>
          <a:noFill/>
        </p:spPr>
        <p:txBody>
          <a:bodyPr wrap="none" rtlCol="0">
            <a:spAutoFit/>
          </a:bodyPr>
          <a:lstStyle/>
          <a:p>
            <a:r>
              <a:rPr kumimoji="1" lang="ja-JP" altLang="en-US" sz="2000"/>
              <a:t>ただし、同じ色はなるべく上下左右に隣り合うようにしたい</a:t>
            </a:r>
          </a:p>
        </p:txBody>
      </p:sp>
      <p:sp>
        <p:nvSpPr>
          <p:cNvPr id="92" name="テキスト ボックス 91">
            <a:extLst>
              <a:ext uri="{FF2B5EF4-FFF2-40B4-BE49-F238E27FC236}">
                <a16:creationId xmlns:a16="http://schemas.microsoft.com/office/drawing/2014/main" id="{1632E74A-1657-05BF-92D0-BFA0E1A2D3BB}"/>
              </a:ext>
            </a:extLst>
          </p:cNvPr>
          <p:cNvSpPr txBox="1"/>
          <p:nvPr/>
        </p:nvSpPr>
        <p:spPr>
          <a:xfrm>
            <a:off x="539552" y="4437112"/>
            <a:ext cx="3775393" cy="400110"/>
          </a:xfrm>
          <a:prstGeom prst="rect">
            <a:avLst/>
          </a:prstGeom>
          <a:noFill/>
        </p:spPr>
        <p:txBody>
          <a:bodyPr wrap="none" rtlCol="0">
            <a:spAutoFit/>
          </a:bodyPr>
          <a:lstStyle/>
          <a:p>
            <a:r>
              <a:rPr kumimoji="1" lang="ja-JP" altLang="en-US" sz="2000"/>
              <a:t>最終的にこんな形状を探したい</a:t>
            </a:r>
          </a:p>
        </p:txBody>
      </p:sp>
      <p:sp>
        <p:nvSpPr>
          <p:cNvPr id="93" name="矢印: 右 92">
            <a:extLst>
              <a:ext uri="{FF2B5EF4-FFF2-40B4-BE49-F238E27FC236}">
                <a16:creationId xmlns:a16="http://schemas.microsoft.com/office/drawing/2014/main" id="{DAC1AD0B-4194-7A00-ED0E-C6A975DD01F3}"/>
              </a:ext>
            </a:extLst>
          </p:cNvPr>
          <p:cNvSpPr/>
          <p:nvPr/>
        </p:nvSpPr>
        <p:spPr>
          <a:xfrm>
            <a:off x="4499992" y="4509120"/>
            <a:ext cx="648072"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36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E8F1-BFF5-C618-09DE-587D92EFADEE}"/>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CB999F0-F0F1-ADCF-735D-B0AC2739ABA5}"/>
                  </a:ext>
                </a:extLst>
              </p:cNvPr>
              <p:cNvSpPr txBox="1"/>
              <p:nvPr/>
            </p:nvSpPr>
            <p:spPr>
              <a:xfrm>
                <a:off x="323528" y="980728"/>
                <a:ext cx="7920880" cy="830997"/>
              </a:xfrm>
              <a:prstGeom prst="rect">
                <a:avLst/>
              </a:prstGeom>
              <a:noFill/>
            </p:spPr>
            <p:txBody>
              <a:bodyPr wrap="square" rtlCol="0">
                <a:spAutoFit/>
              </a:bodyPr>
              <a:lstStyle/>
              <a:p>
                <a:r>
                  <a:rPr lang="ja-JP" altLang="en-US" sz="2400"/>
                  <a:t>状態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oMath>
                </a14:m>
                <a:r>
                  <a:rPr kumimoji="1" lang="ja-JP" altLang="en-US" sz="2400"/>
                  <a:t>に対して、自由エネルギー</a:t>
                </a:r>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m:t>
                    </m:r>
                  </m:oMath>
                </a14:m>
                <a:r>
                  <a:rPr kumimoji="1" lang="ja-JP" altLang="en-US" sz="2400"/>
                  <a:t>が定義される時、</a:t>
                </a:r>
                <a:r>
                  <a:rPr lang="en-US" altLang="ja-JP" sz="2400"/>
                  <a:t> </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r>
                      <a:rPr lang="en-US" altLang="ja-JP" sz="2400" i="1">
                        <a:latin typeface="Cambria Math" panose="02040503050406030204" pitchFamily="18" charset="0"/>
                      </a:rPr>
                      <m:t>)</m:t>
                    </m:r>
                  </m:oMath>
                </a14:m>
                <a:r>
                  <a:rPr kumimoji="1" lang="ja-JP" altLang="en-US" sz="2400"/>
                  <a:t>を最小にする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oMath>
                </a14:m>
                <a:r>
                  <a:rPr kumimoji="1" lang="ja-JP" altLang="en-US" sz="2400"/>
                  <a:t>を探したい</a:t>
                </a:r>
              </a:p>
            </p:txBody>
          </p:sp>
        </mc:Choice>
        <mc:Fallback xmlns="">
          <p:sp>
            <p:nvSpPr>
              <p:cNvPr id="3" name="テキスト ボックス 2">
                <a:extLst>
                  <a:ext uri="{FF2B5EF4-FFF2-40B4-BE49-F238E27FC236}">
                    <a16:creationId xmlns:a16="http://schemas.microsoft.com/office/drawing/2014/main" id="{BCB999F0-F0F1-ADCF-735D-B0AC2739ABA5}"/>
                  </a:ext>
                </a:extLst>
              </p:cNvPr>
              <p:cNvSpPr txBox="1">
                <a:spLocks noRot="1" noChangeAspect="1" noMove="1" noResize="1" noEditPoints="1" noAdjustHandles="1" noChangeArrowheads="1" noChangeShapeType="1" noTextEdit="1"/>
              </p:cNvSpPr>
              <p:nvPr/>
            </p:nvSpPr>
            <p:spPr>
              <a:xfrm>
                <a:off x="323528" y="980728"/>
                <a:ext cx="7920880" cy="830997"/>
              </a:xfrm>
              <a:prstGeom prst="rect">
                <a:avLst/>
              </a:prstGeom>
              <a:blipFill>
                <a:blip r:embed="rId2"/>
                <a:stretch>
                  <a:fillRect l="-1155" t="-9559" b="-1397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70F5A1C-0100-40CD-8252-3A130F95E484}"/>
              </a:ext>
            </a:extLst>
          </p:cNvPr>
          <p:cNvSpPr txBox="1"/>
          <p:nvPr/>
        </p:nvSpPr>
        <p:spPr>
          <a:xfrm>
            <a:off x="179512" y="6309320"/>
            <a:ext cx="7416824" cy="369332"/>
          </a:xfrm>
          <a:prstGeom prst="rect">
            <a:avLst/>
          </a:prstGeom>
          <a:noFill/>
        </p:spPr>
        <p:txBody>
          <a:bodyPr wrap="square">
            <a:spAutoFit/>
          </a:bodyPr>
          <a:lstStyle/>
          <a:p>
            <a:r>
              <a:rPr kumimoji="1" lang="en-US" altLang="ja-JP" sz="1800"/>
              <a:t>※</a:t>
            </a:r>
            <a:r>
              <a:rPr kumimoji="1" lang="ja-JP" altLang="en-US" sz="1800"/>
              <a:t>系の状態空間は一般に超高次元だが、以後は一次元的に表現する</a:t>
            </a:r>
            <a:endParaRPr kumimoji="1" lang="en-US" altLang="ja-JP" sz="1800"/>
          </a:p>
        </p:txBody>
      </p:sp>
      <p:cxnSp>
        <p:nvCxnSpPr>
          <p:cNvPr id="7" name="直線矢印コネクタ 6">
            <a:extLst>
              <a:ext uri="{FF2B5EF4-FFF2-40B4-BE49-F238E27FC236}">
                <a16:creationId xmlns:a16="http://schemas.microsoft.com/office/drawing/2014/main" id="{A5B07C18-0706-F0C5-318D-3830193A4B41}"/>
              </a:ext>
            </a:extLst>
          </p:cNvPr>
          <p:cNvCxnSpPr/>
          <p:nvPr/>
        </p:nvCxnSpPr>
        <p:spPr>
          <a:xfrm>
            <a:off x="1115616" y="5661248"/>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67F1A3-A519-92FA-B06D-E6994796A3F7}"/>
              </a:ext>
            </a:extLst>
          </p:cNvPr>
          <p:cNvCxnSpPr/>
          <p:nvPr/>
        </p:nvCxnSpPr>
        <p:spPr>
          <a:xfrm flipV="1">
            <a:off x="1259632" y="2636912"/>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DAF1D91-06E2-4EE7-A2CC-8CE35BDCA36F}"/>
                  </a:ext>
                </a:extLst>
              </p:cNvPr>
              <p:cNvSpPr txBox="1"/>
              <p:nvPr/>
            </p:nvSpPr>
            <p:spPr>
              <a:xfrm>
                <a:off x="7180068" y="5384829"/>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0DAF1D91-06E2-4EE7-A2CC-8CE35BDCA36F}"/>
                  </a:ext>
                </a:extLst>
              </p:cNvPr>
              <p:cNvSpPr txBox="1">
                <a:spLocks noRot="1" noChangeAspect="1" noMove="1" noResize="1" noEditPoints="1" noAdjustHandles="1" noChangeArrowheads="1" noChangeShapeType="1" noTextEdit="1"/>
              </p:cNvSpPr>
              <p:nvPr/>
            </p:nvSpPr>
            <p:spPr>
              <a:xfrm>
                <a:off x="7180068" y="5384829"/>
                <a:ext cx="34426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3F9E30B-8E9F-7733-F85C-90D03079A862}"/>
                  </a:ext>
                </a:extLst>
              </p:cNvPr>
              <p:cNvSpPr txBox="1"/>
              <p:nvPr/>
            </p:nvSpPr>
            <p:spPr>
              <a:xfrm>
                <a:off x="755576" y="2144469"/>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1" name="テキスト ボックス 10">
                <a:extLst>
                  <a:ext uri="{FF2B5EF4-FFF2-40B4-BE49-F238E27FC236}">
                    <a16:creationId xmlns:a16="http://schemas.microsoft.com/office/drawing/2014/main" id="{23F9E30B-8E9F-7733-F85C-90D03079A862}"/>
                  </a:ext>
                </a:extLst>
              </p:cNvPr>
              <p:cNvSpPr txBox="1">
                <a:spLocks noRot="1" noChangeAspect="1" noMove="1" noResize="1" noEditPoints="1" noAdjustHandles="1" noChangeArrowheads="1" noChangeShapeType="1" noTextEdit="1"/>
              </p:cNvSpPr>
              <p:nvPr/>
            </p:nvSpPr>
            <p:spPr>
              <a:xfrm>
                <a:off x="755576" y="2144469"/>
                <a:ext cx="950197" cy="492443"/>
              </a:xfrm>
              <a:prstGeom prst="rect">
                <a:avLst/>
              </a:prstGeom>
              <a:blipFill>
                <a:blip r:embed="rId4"/>
                <a:stretch>
                  <a:fillRect/>
                </a:stretch>
              </a:blipFill>
            </p:spPr>
            <p:txBody>
              <a:bodyPr/>
              <a:lstStyle/>
              <a:p>
                <a:r>
                  <a:rPr lang="ja-JP" altLang="en-US">
                    <a:noFill/>
                  </a:rPr>
                  <a:t> </a:t>
                </a:r>
              </a:p>
            </p:txBody>
          </p:sp>
        </mc:Fallback>
      </mc:AlternateContent>
      <p:sp>
        <p:nvSpPr>
          <p:cNvPr id="12" name="フリーフォーム: 図形 11">
            <a:extLst>
              <a:ext uri="{FF2B5EF4-FFF2-40B4-BE49-F238E27FC236}">
                <a16:creationId xmlns:a16="http://schemas.microsoft.com/office/drawing/2014/main" id="{DAA93758-2F7A-0EE1-277C-1086E0D5780A}"/>
              </a:ext>
            </a:extLst>
          </p:cNvPr>
          <p:cNvSpPr/>
          <p:nvPr/>
        </p:nvSpPr>
        <p:spPr>
          <a:xfrm>
            <a:off x="1720159" y="2636912"/>
            <a:ext cx="4075978" cy="2793335"/>
          </a:xfrm>
          <a:custGeom>
            <a:avLst/>
            <a:gdLst>
              <a:gd name="connsiteX0" fmla="*/ 0 w 5468293"/>
              <a:gd name="connsiteY0" fmla="*/ 271604 h 2931491"/>
              <a:gd name="connsiteX1" fmla="*/ 715224 w 5468293"/>
              <a:gd name="connsiteY1" fmla="*/ 1430448 h 2931491"/>
              <a:gd name="connsiteX2" fmla="*/ 1131684 w 5468293"/>
              <a:gd name="connsiteY2" fmla="*/ 1068309 h 2931491"/>
              <a:gd name="connsiteX3" fmla="*/ 2037030 w 5468293"/>
              <a:gd name="connsiteY3" fmla="*/ 2037030 h 2931491"/>
              <a:gd name="connsiteX4" fmla="*/ 2544024 w 5468293"/>
              <a:gd name="connsiteY4" fmla="*/ 2154725 h 2931491"/>
              <a:gd name="connsiteX5" fmla="*/ 3132499 w 5468293"/>
              <a:gd name="connsiteY5" fmla="*/ 2924270 h 2931491"/>
              <a:gd name="connsiteX6" fmla="*/ 3702868 w 5468293"/>
              <a:gd name="connsiteY6" fmla="*/ 1638678 h 2931491"/>
              <a:gd name="connsiteX7" fmla="*/ 4309450 w 5468293"/>
              <a:gd name="connsiteY7" fmla="*/ 1702052 h 2931491"/>
              <a:gd name="connsiteX8" fmla="*/ 4771177 w 5468293"/>
              <a:gd name="connsiteY8" fmla="*/ 769545 h 2931491"/>
              <a:gd name="connsiteX9" fmla="*/ 5468293 w 5468293"/>
              <a:gd name="connsiteY9" fmla="*/ 0 h 293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293" h="2931491">
                <a:moveTo>
                  <a:pt x="0" y="271604"/>
                </a:moveTo>
                <a:cubicBezTo>
                  <a:pt x="263305" y="784634"/>
                  <a:pt x="526610" y="1297664"/>
                  <a:pt x="715224" y="1430448"/>
                </a:cubicBezTo>
                <a:cubicBezTo>
                  <a:pt x="903838" y="1563232"/>
                  <a:pt x="911383" y="967212"/>
                  <a:pt x="1131684" y="1068309"/>
                </a:cubicBezTo>
                <a:cubicBezTo>
                  <a:pt x="1351985" y="1169406"/>
                  <a:pt x="1801640" y="1855961"/>
                  <a:pt x="2037030" y="2037030"/>
                </a:cubicBezTo>
                <a:cubicBezTo>
                  <a:pt x="2272420" y="2218099"/>
                  <a:pt x="2361446" y="2006852"/>
                  <a:pt x="2544024" y="2154725"/>
                </a:cubicBezTo>
                <a:cubicBezTo>
                  <a:pt x="2726602" y="2302598"/>
                  <a:pt x="2939358" y="3010278"/>
                  <a:pt x="3132499" y="2924270"/>
                </a:cubicBezTo>
                <a:cubicBezTo>
                  <a:pt x="3325640" y="2838262"/>
                  <a:pt x="3506710" y="1842381"/>
                  <a:pt x="3702868" y="1638678"/>
                </a:cubicBezTo>
                <a:cubicBezTo>
                  <a:pt x="3899026" y="1434975"/>
                  <a:pt x="4131399" y="1846907"/>
                  <a:pt x="4309450" y="1702052"/>
                </a:cubicBezTo>
                <a:cubicBezTo>
                  <a:pt x="4487501" y="1557197"/>
                  <a:pt x="4578037" y="1053220"/>
                  <a:pt x="4771177" y="769545"/>
                </a:cubicBezTo>
                <a:cubicBezTo>
                  <a:pt x="4964317" y="485870"/>
                  <a:pt x="5216305" y="242935"/>
                  <a:pt x="546829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F7006B66-0142-744E-C179-5C2AFDCB8D83}"/>
              </a:ext>
            </a:extLst>
          </p:cNvPr>
          <p:cNvSpPr/>
          <p:nvPr/>
        </p:nvSpPr>
        <p:spPr>
          <a:xfrm>
            <a:off x="3923928" y="530120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366D1EB8-A1C4-06AB-BF72-5F18484319AF}"/>
              </a:ext>
            </a:extLst>
          </p:cNvPr>
          <p:cNvCxnSpPr/>
          <p:nvPr/>
        </p:nvCxnSpPr>
        <p:spPr>
          <a:xfrm>
            <a:off x="4022679" y="3933473"/>
            <a:ext cx="0" cy="13681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7552B66-AE54-C191-5A18-A210FC32C4D3}"/>
              </a:ext>
            </a:extLst>
          </p:cNvPr>
          <p:cNvSpPr txBox="1"/>
          <p:nvPr/>
        </p:nvSpPr>
        <p:spPr>
          <a:xfrm>
            <a:off x="2843808" y="3491716"/>
            <a:ext cx="2262158" cy="369332"/>
          </a:xfrm>
          <a:prstGeom prst="rect">
            <a:avLst/>
          </a:prstGeom>
          <a:noFill/>
        </p:spPr>
        <p:txBody>
          <a:bodyPr wrap="none" rtlCol="0">
            <a:spAutoFit/>
          </a:bodyPr>
          <a:lstStyle/>
          <a:p>
            <a:r>
              <a:rPr kumimoji="1" lang="ja-JP" altLang="en-US"/>
              <a:t>この場所を知りたい</a:t>
            </a:r>
          </a:p>
        </p:txBody>
      </p:sp>
      <p:sp>
        <p:nvSpPr>
          <p:cNvPr id="17" name="テキスト ボックス 16">
            <a:extLst>
              <a:ext uri="{FF2B5EF4-FFF2-40B4-BE49-F238E27FC236}">
                <a16:creationId xmlns:a16="http://schemas.microsoft.com/office/drawing/2014/main" id="{340399F9-01AD-B645-7AE1-4D6194DE1773}"/>
              </a:ext>
            </a:extLst>
          </p:cNvPr>
          <p:cNvSpPr txBox="1"/>
          <p:nvPr/>
        </p:nvSpPr>
        <p:spPr>
          <a:xfrm>
            <a:off x="5796136" y="2996952"/>
            <a:ext cx="3096344" cy="646331"/>
          </a:xfrm>
          <a:prstGeom prst="rect">
            <a:avLst/>
          </a:prstGeom>
          <a:noFill/>
        </p:spPr>
        <p:txBody>
          <a:bodyPr wrap="square" rtlCol="0">
            <a:spAutoFit/>
          </a:bodyPr>
          <a:lstStyle/>
          <a:p>
            <a:r>
              <a:rPr kumimoji="1" lang="ja-JP" altLang="en-US"/>
              <a:t>この関数を</a:t>
            </a:r>
            <a:r>
              <a:rPr kumimoji="1" lang="ja-JP" altLang="en-US">
                <a:solidFill>
                  <a:srgbClr val="FF0000"/>
                </a:solidFill>
              </a:rPr>
              <a:t>自由エネルギーランドスケープ</a:t>
            </a:r>
            <a:r>
              <a:rPr kumimoji="1" lang="ja-JP" altLang="en-US"/>
              <a:t>と呼ぶ</a:t>
            </a:r>
          </a:p>
        </p:txBody>
      </p:sp>
      <p:cxnSp>
        <p:nvCxnSpPr>
          <p:cNvPr id="19" name="直線矢印コネクタ 18">
            <a:extLst>
              <a:ext uri="{FF2B5EF4-FFF2-40B4-BE49-F238E27FC236}">
                <a16:creationId xmlns:a16="http://schemas.microsoft.com/office/drawing/2014/main" id="{EFE6E2E0-54B8-364B-8419-908D2531B3F0}"/>
              </a:ext>
            </a:extLst>
          </p:cNvPr>
          <p:cNvCxnSpPr/>
          <p:nvPr/>
        </p:nvCxnSpPr>
        <p:spPr>
          <a:xfrm flipH="1" flipV="1">
            <a:off x="5724128" y="2780928"/>
            <a:ext cx="288032"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5637F70-836B-5ECF-9495-DDDB85EBE7FE}"/>
              </a:ext>
            </a:extLst>
          </p:cNvPr>
          <p:cNvSpPr>
            <a:spLocks noGrp="1"/>
          </p:cNvSpPr>
          <p:nvPr>
            <p:ph type="body" sz="quarter" idx="10"/>
          </p:nvPr>
        </p:nvSpPr>
        <p:spPr/>
        <p:txBody>
          <a:bodyPr/>
          <a:lstStyle/>
          <a:p>
            <a:r>
              <a:rPr kumimoji="1" lang="ja-JP" altLang="en-US"/>
              <a:t>基底状態探索</a:t>
            </a:r>
          </a:p>
        </p:txBody>
      </p:sp>
      <p:sp>
        <p:nvSpPr>
          <p:cNvPr id="3" name="テキスト ボックス 2">
            <a:extLst>
              <a:ext uri="{FF2B5EF4-FFF2-40B4-BE49-F238E27FC236}">
                <a16:creationId xmlns:a16="http://schemas.microsoft.com/office/drawing/2014/main" id="{84686C84-CB0A-AD5C-C313-869372C40D2E}"/>
              </a:ext>
            </a:extLst>
          </p:cNvPr>
          <p:cNvSpPr txBox="1"/>
          <p:nvPr/>
        </p:nvSpPr>
        <p:spPr>
          <a:xfrm>
            <a:off x="395536" y="980728"/>
            <a:ext cx="6955750" cy="461665"/>
          </a:xfrm>
          <a:prstGeom prst="rect">
            <a:avLst/>
          </a:prstGeom>
          <a:noFill/>
        </p:spPr>
        <p:txBody>
          <a:bodyPr wrap="none" rtlCol="0">
            <a:spAutoFit/>
          </a:bodyPr>
          <a:lstStyle/>
          <a:p>
            <a:r>
              <a:rPr lang="ja-JP" altLang="en-US" sz="2400"/>
              <a:t>自由エネルギーランドスケープがすり鉢型の場合</a:t>
            </a:r>
            <a:endParaRPr lang="en-US" altLang="ja-JP" sz="2400"/>
          </a:p>
        </p:txBody>
      </p:sp>
      <p:cxnSp>
        <p:nvCxnSpPr>
          <p:cNvPr id="4" name="直線矢印コネクタ 3">
            <a:extLst>
              <a:ext uri="{FF2B5EF4-FFF2-40B4-BE49-F238E27FC236}">
                <a16:creationId xmlns:a16="http://schemas.microsoft.com/office/drawing/2014/main" id="{3403E08D-B881-647B-8513-18DD6AD8C27A}"/>
              </a:ext>
            </a:extLst>
          </p:cNvPr>
          <p:cNvCxnSpPr/>
          <p:nvPr/>
        </p:nvCxnSpPr>
        <p:spPr>
          <a:xfrm>
            <a:off x="1403648" y="5085184"/>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4F4E700A-9C66-846E-EC1C-DDB9DE88CF3C}"/>
              </a:ext>
            </a:extLst>
          </p:cNvPr>
          <p:cNvCxnSpPr/>
          <p:nvPr/>
        </p:nvCxnSpPr>
        <p:spPr>
          <a:xfrm flipV="1">
            <a:off x="1547664" y="2060848"/>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243DA6-14F6-76EB-9CC7-A1BCA3BC1C61}"/>
                  </a:ext>
                </a:extLst>
              </p:cNvPr>
              <p:cNvSpPr txBox="1"/>
              <p:nvPr/>
            </p:nvSpPr>
            <p:spPr>
              <a:xfrm>
                <a:off x="7468100" y="4808765"/>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80243DA6-14F6-76EB-9CC7-A1BCA3BC1C61}"/>
                  </a:ext>
                </a:extLst>
              </p:cNvPr>
              <p:cNvSpPr txBox="1">
                <a:spLocks noRot="1" noChangeAspect="1" noMove="1" noResize="1" noEditPoints="1" noAdjustHandles="1" noChangeArrowheads="1" noChangeShapeType="1" noTextEdit="1"/>
              </p:cNvSpPr>
              <p:nvPr/>
            </p:nvSpPr>
            <p:spPr>
              <a:xfrm>
                <a:off x="7468100" y="4808765"/>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3794746-6032-48CB-FFA0-100C01EA7A7F}"/>
                  </a:ext>
                </a:extLst>
              </p:cNvPr>
              <p:cNvSpPr txBox="1"/>
              <p:nvPr/>
            </p:nvSpPr>
            <p:spPr>
              <a:xfrm>
                <a:off x="1043608" y="1568405"/>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83794746-6032-48CB-FFA0-100C01EA7A7F}"/>
                  </a:ext>
                </a:extLst>
              </p:cNvPr>
              <p:cNvSpPr txBox="1">
                <a:spLocks noRot="1" noChangeAspect="1" noMove="1" noResize="1" noEditPoints="1" noAdjustHandles="1" noChangeArrowheads="1" noChangeShapeType="1" noTextEdit="1"/>
              </p:cNvSpPr>
              <p:nvPr/>
            </p:nvSpPr>
            <p:spPr>
              <a:xfrm>
                <a:off x="1043608" y="1568405"/>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8" name="フリーフォーム: 図形 7">
            <a:extLst>
              <a:ext uri="{FF2B5EF4-FFF2-40B4-BE49-F238E27FC236}">
                <a16:creationId xmlns:a16="http://schemas.microsoft.com/office/drawing/2014/main" id="{E2C12CBD-8406-2198-B51C-FF620EFF8382}"/>
              </a:ext>
            </a:extLst>
          </p:cNvPr>
          <p:cNvSpPr/>
          <p:nvPr/>
        </p:nvSpPr>
        <p:spPr>
          <a:xfrm>
            <a:off x="2408222" y="2046923"/>
            <a:ext cx="4110273" cy="2833911"/>
          </a:xfrm>
          <a:custGeom>
            <a:avLst/>
            <a:gdLst>
              <a:gd name="connsiteX0" fmla="*/ 0 w 4110273"/>
              <a:gd name="connsiteY0" fmla="*/ 108641 h 2833911"/>
              <a:gd name="connsiteX1" fmla="*/ 2209045 w 4110273"/>
              <a:gd name="connsiteY1" fmla="*/ 2833734 h 2833911"/>
              <a:gd name="connsiteX2" fmla="*/ 4110273 w 4110273"/>
              <a:gd name="connsiteY2" fmla="*/ 0 h 2833911"/>
            </a:gdLst>
            <a:ahLst/>
            <a:cxnLst>
              <a:cxn ang="0">
                <a:pos x="connsiteX0" y="connsiteY0"/>
              </a:cxn>
              <a:cxn ang="0">
                <a:pos x="connsiteX1" y="connsiteY1"/>
              </a:cxn>
              <a:cxn ang="0">
                <a:pos x="connsiteX2" y="connsiteY2"/>
              </a:cxn>
            </a:cxnLst>
            <a:rect l="l" t="t" r="r" b="b"/>
            <a:pathLst>
              <a:path w="4110273" h="2833911">
                <a:moveTo>
                  <a:pt x="0" y="108641"/>
                </a:moveTo>
                <a:cubicBezTo>
                  <a:pt x="762000" y="1480241"/>
                  <a:pt x="1524000" y="2851841"/>
                  <a:pt x="2209045" y="2833734"/>
                </a:cubicBezTo>
                <a:cubicBezTo>
                  <a:pt x="2894091" y="2815627"/>
                  <a:pt x="3502182" y="1407813"/>
                  <a:pt x="411027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32BCDCB-1579-587D-C8D0-7A2044653F4A}"/>
              </a:ext>
            </a:extLst>
          </p:cNvPr>
          <p:cNvSpPr/>
          <p:nvPr/>
        </p:nvSpPr>
        <p:spPr>
          <a:xfrm>
            <a:off x="2771800"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EB6191C-5C65-466B-6C8C-FCE6CBC0C741}"/>
              </a:ext>
            </a:extLst>
          </p:cNvPr>
          <p:cNvSpPr/>
          <p:nvPr/>
        </p:nvSpPr>
        <p:spPr>
          <a:xfrm>
            <a:off x="4499992" y="479715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8C1B3E5-BF80-03FA-5498-0643E1CB34F0}"/>
              </a:ext>
            </a:extLst>
          </p:cNvPr>
          <p:cNvSpPr txBox="1"/>
          <p:nvPr/>
        </p:nvSpPr>
        <p:spPr>
          <a:xfrm>
            <a:off x="1907704" y="3501008"/>
            <a:ext cx="877163" cy="369332"/>
          </a:xfrm>
          <a:prstGeom prst="rect">
            <a:avLst/>
          </a:prstGeom>
          <a:noFill/>
        </p:spPr>
        <p:txBody>
          <a:bodyPr wrap="none" rtlCol="0">
            <a:spAutoFit/>
          </a:bodyPr>
          <a:lstStyle/>
          <a:p>
            <a:r>
              <a:rPr kumimoji="1" lang="ja-JP" altLang="en-US"/>
              <a:t>現在地</a:t>
            </a:r>
          </a:p>
        </p:txBody>
      </p:sp>
      <p:cxnSp>
        <p:nvCxnSpPr>
          <p:cNvPr id="13" name="直線矢印コネクタ 12">
            <a:extLst>
              <a:ext uri="{FF2B5EF4-FFF2-40B4-BE49-F238E27FC236}">
                <a16:creationId xmlns:a16="http://schemas.microsoft.com/office/drawing/2014/main" id="{B231838A-30A6-A490-66EC-A5AE30A124D2}"/>
              </a:ext>
            </a:extLst>
          </p:cNvPr>
          <p:cNvCxnSpPr>
            <a:stCxn id="11" idx="0"/>
            <a:endCxn id="9" idx="3"/>
          </p:cNvCxnSpPr>
          <p:nvPr/>
        </p:nvCxnSpPr>
        <p:spPr>
          <a:xfrm flipV="1">
            <a:off x="2346286" y="3068960"/>
            <a:ext cx="425514"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BBCBEE9-FA60-AA82-0511-91A5B16A7500}"/>
              </a:ext>
            </a:extLst>
          </p:cNvPr>
          <p:cNvSpPr txBox="1"/>
          <p:nvPr/>
        </p:nvSpPr>
        <p:spPr>
          <a:xfrm>
            <a:off x="4139952" y="4005064"/>
            <a:ext cx="877163" cy="369332"/>
          </a:xfrm>
          <a:prstGeom prst="rect">
            <a:avLst/>
          </a:prstGeom>
          <a:noFill/>
        </p:spPr>
        <p:txBody>
          <a:bodyPr wrap="none" rtlCol="0">
            <a:spAutoFit/>
          </a:bodyPr>
          <a:lstStyle/>
          <a:p>
            <a:r>
              <a:rPr kumimoji="1" lang="ja-JP" altLang="en-US"/>
              <a:t>目的地</a:t>
            </a:r>
          </a:p>
        </p:txBody>
      </p:sp>
      <p:cxnSp>
        <p:nvCxnSpPr>
          <p:cNvPr id="16" name="直線矢印コネクタ 15">
            <a:extLst>
              <a:ext uri="{FF2B5EF4-FFF2-40B4-BE49-F238E27FC236}">
                <a16:creationId xmlns:a16="http://schemas.microsoft.com/office/drawing/2014/main" id="{EE9FACBE-A2CC-D5D2-6981-00CAC5FC0709}"/>
              </a:ext>
            </a:extLst>
          </p:cNvPr>
          <p:cNvCxnSpPr>
            <a:cxnSpLocks/>
          </p:cNvCxnSpPr>
          <p:nvPr/>
        </p:nvCxnSpPr>
        <p:spPr>
          <a:xfrm>
            <a:off x="4578533" y="4437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0E7F1027-1561-536A-DECF-61806C6BF09B}"/>
              </a:ext>
            </a:extLst>
          </p:cNvPr>
          <p:cNvSpPr/>
          <p:nvPr/>
        </p:nvSpPr>
        <p:spPr>
          <a:xfrm>
            <a:off x="2987824" y="3212976"/>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C67E542F-3CDF-B2EF-C1D9-0458DD1768C3}"/>
              </a:ext>
            </a:extLst>
          </p:cNvPr>
          <p:cNvSpPr/>
          <p:nvPr/>
        </p:nvSpPr>
        <p:spPr>
          <a:xfrm>
            <a:off x="255577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7396216-82F9-8181-DE7D-A9BBF149E812}"/>
                  </a:ext>
                </a:extLst>
              </p:cNvPr>
              <p:cNvSpPr txBox="1"/>
              <p:nvPr/>
            </p:nvSpPr>
            <p:spPr>
              <a:xfrm>
                <a:off x="2699792" y="5096797"/>
                <a:ext cx="4843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27396216-82F9-8181-DE7D-A9BBF149E812}"/>
                  </a:ext>
                </a:extLst>
              </p:cNvPr>
              <p:cNvSpPr txBox="1">
                <a:spLocks noRot="1" noChangeAspect="1" noMove="1" noResize="1" noEditPoints="1" noAdjustHandles="1" noChangeArrowheads="1" noChangeShapeType="1" noTextEdit="1"/>
              </p:cNvSpPr>
              <p:nvPr/>
            </p:nvSpPr>
            <p:spPr>
              <a:xfrm>
                <a:off x="2699792" y="5096797"/>
                <a:ext cx="484363" cy="492443"/>
              </a:xfrm>
              <a:prstGeom prst="rect">
                <a:avLst/>
              </a:prstGeom>
              <a:blipFill>
                <a:blip r:embed="rId4"/>
                <a:stretch>
                  <a:fillRect/>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BC73922A-5D3F-AA82-176C-7EED8ECD47F6}"/>
              </a:ext>
            </a:extLst>
          </p:cNvPr>
          <p:cNvCxnSpPr/>
          <p:nvPr/>
        </p:nvCxnSpPr>
        <p:spPr>
          <a:xfrm>
            <a:off x="3059832" y="278092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EE6E9F2-8F15-0B40-0E6D-A71732727E17}"/>
                  </a:ext>
                </a:extLst>
              </p:cNvPr>
              <p:cNvSpPr txBox="1"/>
              <p:nvPr/>
            </p:nvSpPr>
            <p:spPr>
              <a:xfrm>
                <a:off x="323528" y="5805264"/>
                <a:ext cx="8004371" cy="740074"/>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a14:m>
                <a:r>
                  <a:rPr kumimoji="1" lang="ja-JP" altLang="en-US" sz="2400"/>
                  <a:t>もしくは</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r>
                      <m:rPr>
                        <m:sty m:val="p"/>
                      </m:rPr>
                      <a:rPr lang="en-US" altLang="ja-JP" sz="2400">
                        <a:latin typeface="Cambria Math" panose="02040503050406030204" pitchFamily="18" charset="0"/>
                      </a:rPr>
                      <m:t>Δ</m:t>
                    </m:r>
                    <m:r>
                      <a:rPr lang="en-US" altLang="ja-JP" sz="2400" i="1">
                        <a:latin typeface="Cambria Math" panose="02040503050406030204" pitchFamily="18" charset="0"/>
                      </a:rPr>
                      <m:t>𝑥</m:t>
                    </m:r>
                  </m:oMath>
                </a14:m>
                <a:r>
                  <a:rPr kumimoji="1" lang="ja-JP" altLang="en-US" sz="2400"/>
                  <a:t>として</a:t>
                </a:r>
                <a:endParaRPr kumimoji="1" lang="en-US" altLang="ja-JP" sz="2400"/>
              </a:p>
              <a:p>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lang="ja-JP" altLang="en-US" sz="2400" i="1">
                        <a:latin typeface="Cambria Math" panose="02040503050406030204" pitchFamily="18" charset="0"/>
                      </a:rPr>
                      <m:t>が</m:t>
                    </m:r>
                  </m:oMath>
                </a14:m>
                <a:r>
                  <a:rPr kumimoji="1" lang="ja-JP" altLang="en-US" sz="2400"/>
                  <a:t>低い方へ進んでいけば良い</a:t>
                </a:r>
                <a:r>
                  <a:rPr lang="ja-JP" altLang="en-US" sz="2400"/>
                  <a:t>→</a:t>
                </a:r>
                <a:r>
                  <a:rPr lang="en-US" altLang="ja-JP" sz="2400"/>
                  <a:t>(</a:t>
                </a:r>
                <a:r>
                  <a:rPr lang="ja-JP" altLang="en-US" sz="2400"/>
                  <a:t>確率的</a:t>
                </a:r>
                <a:r>
                  <a:rPr lang="en-US" altLang="ja-JP" sz="2400"/>
                  <a:t>)</a:t>
                </a:r>
                <a:r>
                  <a:rPr lang="ja-JP" altLang="en-US" sz="2400"/>
                  <a:t>最急降下法</a:t>
                </a:r>
                <a:endParaRPr kumimoji="1" lang="ja-JP" altLang="en-US" sz="2400"/>
              </a:p>
            </p:txBody>
          </p:sp>
        </mc:Choice>
        <mc:Fallback xmlns="">
          <p:sp>
            <p:nvSpPr>
              <p:cNvPr id="25" name="テキスト ボックス 24">
                <a:extLst>
                  <a:ext uri="{FF2B5EF4-FFF2-40B4-BE49-F238E27FC236}">
                    <a16:creationId xmlns:a16="http://schemas.microsoft.com/office/drawing/2014/main" id="{CEE6E9F2-8F15-0B40-0E6D-A71732727E17}"/>
                  </a:ext>
                </a:extLst>
              </p:cNvPr>
              <p:cNvSpPr txBox="1">
                <a:spLocks noRot="1" noChangeAspect="1" noMove="1" noResize="1" noEditPoints="1" noAdjustHandles="1" noChangeArrowheads="1" noChangeShapeType="1" noTextEdit="1"/>
              </p:cNvSpPr>
              <p:nvPr/>
            </p:nvSpPr>
            <p:spPr>
              <a:xfrm>
                <a:off x="323528" y="5805264"/>
                <a:ext cx="8004371" cy="740074"/>
              </a:xfrm>
              <a:prstGeom prst="rect">
                <a:avLst/>
              </a:prstGeom>
              <a:blipFill>
                <a:blip r:embed="rId5"/>
                <a:stretch>
                  <a:fillRect l="-1295" t="-14754" r="-144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871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7DF4FD-773B-AD59-1561-529111C06514}"/>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F1703317-3B3F-6D75-016B-5E122BEDDA2F}"/>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05045A-6543-1DF3-AD8E-24A782AB9C4D}"/>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2315A9-5715-996C-40EA-F36556A50FEA}"/>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452315A9-5715-996C-40EA-F36556A50FEA}"/>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8ACF75E-DF49-BC2A-00AA-197C174CC209}"/>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C8ACF75E-DF49-BC2A-00AA-197C174CC209}"/>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62D72DCD-22EB-02C7-AFDA-2B622DC7D5A1}"/>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FF8AC10-EB58-D461-6563-3082B58AA50F}"/>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6F57173-336C-973E-6C64-AB51FEFC2D63}"/>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2FE2CC2-3D83-6D25-0445-B9638359807E}"/>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5A611687-8739-CDB8-D591-D12E47277851}"/>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BEBA3EF-3B10-5651-3B5D-76D289470ADC}"/>
              </a:ext>
            </a:extLst>
          </p:cNvPr>
          <p:cNvSpPr txBox="1"/>
          <p:nvPr/>
        </p:nvSpPr>
        <p:spPr>
          <a:xfrm>
            <a:off x="2195736" y="191683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6D31A627-EF70-A09A-0503-C25300400885}"/>
              </a:ext>
            </a:extLst>
          </p:cNvPr>
          <p:cNvCxnSpPr>
            <a:cxnSpLocks/>
          </p:cNvCxnSpPr>
          <p:nvPr/>
        </p:nvCxnSpPr>
        <p:spPr>
          <a:xfrm>
            <a:off x="2634317" y="2348880"/>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FE9B124-6DF2-8AFB-BE3C-C366285463E0}"/>
              </a:ext>
            </a:extLst>
          </p:cNvPr>
          <p:cNvSpPr txBox="1"/>
          <p:nvPr/>
        </p:nvSpPr>
        <p:spPr>
          <a:xfrm>
            <a:off x="251520" y="5085184"/>
            <a:ext cx="8136904" cy="1015663"/>
          </a:xfrm>
          <a:prstGeom prst="rect">
            <a:avLst/>
          </a:prstGeom>
          <a:noFill/>
        </p:spPr>
        <p:txBody>
          <a:bodyPr wrap="square" rtlCol="0">
            <a:spAutoFit/>
          </a:bodyPr>
          <a:lstStyle/>
          <a:p>
            <a:r>
              <a:rPr kumimoji="1" lang="ja-JP" altLang="en-US" sz="2000"/>
              <a:t>必ずエネルギーが低い方向に進ませると、局所的にエネルギーが低い状態</a:t>
            </a:r>
            <a:r>
              <a:rPr kumimoji="1" lang="en-US" altLang="ja-JP" sz="2000"/>
              <a:t>(</a:t>
            </a:r>
            <a:r>
              <a:rPr kumimoji="1" lang="ja-JP" altLang="en-US" sz="2000"/>
              <a:t>ローカルミニマム</a:t>
            </a:r>
            <a:r>
              <a:rPr kumimoji="1" lang="en-US" altLang="ja-JP" sz="2000"/>
              <a:t>)</a:t>
            </a:r>
            <a:r>
              <a:rPr kumimoji="1" lang="ja-JP" altLang="en-US" sz="2000"/>
              <a:t>にトラップされ</a:t>
            </a:r>
            <a:r>
              <a:rPr lang="ja-JP" altLang="en-US" sz="2000"/>
              <a:t>、正しい基底状態</a:t>
            </a:r>
            <a:r>
              <a:rPr lang="en-US" altLang="ja-JP" sz="2000"/>
              <a:t>(</a:t>
            </a:r>
            <a:r>
              <a:rPr lang="ja-JP" altLang="en-US" sz="2000"/>
              <a:t>グローバルミニマム</a:t>
            </a:r>
            <a:r>
              <a:rPr lang="en-US" altLang="ja-JP" sz="2000"/>
              <a:t>)</a:t>
            </a:r>
            <a:r>
              <a:rPr lang="ja-JP" altLang="en-US" sz="2000"/>
              <a:t>に到達できない→エネルギーが高い方向にも進ませる</a:t>
            </a:r>
            <a:endParaRPr kumimoji="1" lang="en-US" altLang="ja-JP" sz="2000"/>
          </a:p>
        </p:txBody>
      </p:sp>
    </p:spTree>
    <p:extLst>
      <p:ext uri="{BB962C8B-B14F-4D97-AF65-F5344CB8AC3E}">
        <p14:creationId xmlns:p14="http://schemas.microsoft.com/office/powerpoint/2010/main" val="85037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6A6A-82CA-C7FA-0B88-B203C6DA90C2}"/>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BE78C92-A996-55FF-E18F-A7A797561EA5}"/>
                  </a:ext>
                </a:extLst>
              </p:cNvPr>
              <p:cNvSpPr txBox="1"/>
              <p:nvPr/>
            </p:nvSpPr>
            <p:spPr>
              <a:xfrm>
                <a:off x="395536" y="1916832"/>
                <a:ext cx="43924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2</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𝑟</m:t>
                              </m:r>
                            </m:e>
                          </m:acc>
                          <m:r>
                            <a:rPr lang="en-US" altLang="ja-JP" sz="3200" b="0" i="1" smtClean="0">
                              <a:latin typeface="Cambria Math" panose="02040503050406030204" pitchFamily="18" charset="0"/>
                            </a:rPr>
                            <m:t>−1</m:t>
                          </m:r>
                        </m:e>
                      </m:d>
                    </m:oMath>
                  </m:oMathPara>
                </a14:m>
                <a:endParaRPr lang="ja-JP" altLang="en-US" sz="3200"/>
              </a:p>
            </p:txBody>
          </p:sp>
        </mc:Choice>
        <mc:Fallback xmlns="">
          <p:sp>
            <p:nvSpPr>
              <p:cNvPr id="4" name="テキスト ボックス 3">
                <a:extLst>
                  <a:ext uri="{FF2B5EF4-FFF2-40B4-BE49-F238E27FC236}">
                    <a16:creationId xmlns:a16="http://schemas.microsoft.com/office/drawing/2014/main" id="{8BE78C92-A996-55FF-E18F-A7A797561EA5}"/>
                  </a:ext>
                </a:extLst>
              </p:cNvPr>
              <p:cNvSpPr txBox="1">
                <a:spLocks noRot="1" noChangeAspect="1" noMove="1" noResize="1" noEditPoints="1" noAdjustHandles="1" noChangeArrowheads="1" noChangeShapeType="1" noTextEdit="1"/>
              </p:cNvSpPr>
              <p:nvPr/>
            </p:nvSpPr>
            <p:spPr>
              <a:xfrm>
                <a:off x="395536" y="1916832"/>
                <a:ext cx="4392488" cy="58477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5E7169-C948-C53D-87B3-1D41062D7BAC}"/>
                  </a:ext>
                </a:extLst>
              </p:cNvPr>
              <p:cNvSpPr txBox="1"/>
              <p:nvPr/>
            </p:nvSpPr>
            <p:spPr>
              <a:xfrm>
                <a:off x="5580112" y="1988840"/>
                <a:ext cx="3168352" cy="400110"/>
              </a:xfrm>
              <a:prstGeom prst="rect">
                <a:avLst/>
              </a:prstGeom>
              <a:noFill/>
            </p:spPr>
            <p:txBody>
              <a:bodyPr wrap="square">
                <a:spAutoFit/>
              </a:bodyPr>
              <a:lstStyle/>
              <a:p>
                <a14:m>
                  <m:oMath xmlns:m="http://schemas.openxmlformats.org/officeDocument/2006/math">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𝑟</m:t>
                        </m:r>
                      </m:e>
                    </m:acc>
                    <m:r>
                      <a:rPr lang="en-US" altLang="ja-JP" sz="2000" b="0" i="1" smtClean="0">
                        <a:latin typeface="Cambria Math" panose="02040503050406030204" pitchFamily="18" charset="0"/>
                      </a:rPr>
                      <m:t>:</m:t>
                    </m:r>
                  </m:oMath>
                </a14:m>
                <a:r>
                  <a:rPr lang="ja-JP" altLang="en-US" sz="2000"/>
                  <a:t> </a:t>
                </a:r>
                <a:r>
                  <a:rPr lang="en-US" altLang="ja-JP" sz="2000"/>
                  <a:t>0</a:t>
                </a:r>
                <a:r>
                  <a:rPr lang="ja-JP" altLang="en-US" sz="2000"/>
                  <a:t>から</a:t>
                </a:r>
                <a:r>
                  <a:rPr lang="en-US" altLang="ja-JP" sz="2000"/>
                  <a:t>1</a:t>
                </a:r>
                <a:r>
                  <a:rPr lang="ja-JP" altLang="en-US" sz="2000"/>
                  <a:t>までの一様乱数</a:t>
                </a:r>
              </a:p>
            </p:txBody>
          </p:sp>
        </mc:Choice>
        <mc:Fallback xmlns="">
          <p:sp>
            <p:nvSpPr>
              <p:cNvPr id="5" name="テキスト ボックス 4">
                <a:extLst>
                  <a:ext uri="{FF2B5EF4-FFF2-40B4-BE49-F238E27FC236}">
                    <a16:creationId xmlns:a16="http://schemas.microsoft.com/office/drawing/2014/main" id="{E45E7169-C948-C53D-87B3-1D41062D7BAC}"/>
                  </a:ext>
                </a:extLst>
              </p:cNvPr>
              <p:cNvSpPr txBox="1">
                <a:spLocks noRot="1" noChangeAspect="1" noMove="1" noResize="1" noEditPoints="1" noAdjustHandles="1" noChangeArrowheads="1" noChangeShapeType="1" noTextEdit="1"/>
              </p:cNvSpPr>
              <p:nvPr/>
            </p:nvSpPr>
            <p:spPr>
              <a:xfrm>
                <a:off x="5580112" y="1988840"/>
                <a:ext cx="3168352" cy="400110"/>
              </a:xfrm>
              <a:prstGeom prst="rect">
                <a:avLst/>
              </a:prstGeom>
              <a:blipFill>
                <a:blip r:embed="rId3"/>
                <a:stretch>
                  <a:fillRect t="-1060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E13BC79-00CE-55DD-5EB1-F055D1AF011C}"/>
                  </a:ext>
                </a:extLst>
              </p:cNvPr>
              <p:cNvSpPr txBox="1"/>
              <p:nvPr/>
            </p:nvSpPr>
            <p:spPr>
              <a:xfrm>
                <a:off x="467544" y="3717032"/>
                <a:ext cx="316835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𝑥</m:t>
                              </m:r>
                            </m:e>
                          </m:acc>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)&lt;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𝑡</m:t>
                          </m:r>
                        </m:sub>
                      </m:sSub>
                      <m:r>
                        <a:rPr kumimoji="1" lang="en-US" altLang="ja-JP" sz="2800" b="0" i="1" smtClean="0">
                          <a:latin typeface="Cambria Math" panose="02040503050406030204" pitchFamily="18" charset="0"/>
                        </a:rPr>
                        <m:t>)</m:t>
                      </m:r>
                    </m:oMath>
                  </m:oMathPara>
                </a14:m>
                <a:endParaRPr lang="ja-JP" altLang="en-US" sz="2800"/>
              </a:p>
            </p:txBody>
          </p:sp>
        </mc:Choice>
        <mc:Fallback xmlns="">
          <p:sp>
            <p:nvSpPr>
              <p:cNvPr id="6" name="テキスト ボックス 5">
                <a:extLst>
                  <a:ext uri="{FF2B5EF4-FFF2-40B4-BE49-F238E27FC236}">
                    <a16:creationId xmlns:a16="http://schemas.microsoft.com/office/drawing/2014/main" id="{8E13BC79-00CE-55DD-5EB1-F055D1AF011C}"/>
                  </a:ext>
                </a:extLst>
              </p:cNvPr>
              <p:cNvSpPr txBox="1">
                <a:spLocks noRot="1" noChangeAspect="1" noMove="1" noResize="1" noEditPoints="1" noAdjustHandles="1" noChangeArrowheads="1" noChangeShapeType="1" noTextEdit="1"/>
              </p:cNvSpPr>
              <p:nvPr/>
            </p:nvSpPr>
            <p:spPr>
              <a:xfrm>
                <a:off x="467544" y="3717032"/>
                <a:ext cx="3168352"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1AAE061-BFFD-0866-FA8A-C24D58381145}"/>
                  </a:ext>
                </a:extLst>
              </p:cNvPr>
              <p:cNvSpPr txBox="1"/>
              <p:nvPr/>
            </p:nvSpPr>
            <p:spPr>
              <a:xfrm>
                <a:off x="539552" y="1196752"/>
                <a:ext cx="6267550" cy="461665"/>
              </a:xfrm>
              <a:prstGeom prst="rect">
                <a:avLst/>
              </a:prstGeom>
              <a:noFill/>
            </p:spPr>
            <p:txBody>
              <a:bodyPr wrap="none" rtlCol="0">
                <a:spAutoFit/>
              </a:bodyPr>
              <a:lstStyle/>
              <a:p>
                <a:r>
                  <a:rPr lang="ja-JP" altLang="en-US" sz="2400"/>
                  <a:t>まず、現在の状態</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𝑡</m:t>
                        </m:r>
                      </m:sub>
                    </m:sSub>
                  </m:oMath>
                </a14:m>
                <a:r>
                  <a:rPr lang="ja-JP" altLang="en-US" sz="2400"/>
                  <a:t>から提案状態</a:t>
                </a:r>
                <a14:m>
                  <m:oMath xmlns:m="http://schemas.openxmlformats.org/officeDocument/2006/math">
                    <m:sSub>
                      <m:sSubPr>
                        <m:ctrlPr>
                          <a:rPr lang="en-US" altLang="ja-JP" sz="2400" b="0" i="1" smtClean="0">
                            <a:latin typeface="Cambria Math" panose="02040503050406030204" pitchFamily="18" charset="0"/>
                          </a:rPr>
                        </m:ctrlPr>
                      </m:sSubPr>
                      <m:e>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e>
                      <m:sub>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sub>
                    </m:sSub>
                    <m:r>
                      <a:rPr kumimoji="1" lang="ja-JP" altLang="en-US" sz="2400" i="1">
                        <a:latin typeface="Cambria Math" panose="02040503050406030204" pitchFamily="18" charset="0"/>
                      </a:rPr>
                      <m:t>を</m:t>
                    </m:r>
                  </m:oMath>
                </a14:m>
                <a:r>
                  <a:rPr kumimoji="1" lang="ja-JP" altLang="en-US" sz="2400"/>
                  <a:t>作る</a:t>
                </a:r>
              </a:p>
            </p:txBody>
          </p:sp>
        </mc:Choice>
        <mc:Fallback xmlns="">
          <p:sp>
            <p:nvSpPr>
              <p:cNvPr id="7" name="テキスト ボックス 6">
                <a:extLst>
                  <a:ext uri="{FF2B5EF4-FFF2-40B4-BE49-F238E27FC236}">
                    <a16:creationId xmlns:a16="http://schemas.microsoft.com/office/drawing/2014/main" id="{D1AAE061-BFFD-0866-FA8A-C24D58381145}"/>
                  </a:ext>
                </a:extLst>
              </p:cNvPr>
              <p:cNvSpPr txBox="1">
                <a:spLocks noRot="1" noChangeAspect="1" noMove="1" noResize="1" noEditPoints="1" noAdjustHandles="1" noChangeArrowheads="1" noChangeShapeType="1" noTextEdit="1"/>
              </p:cNvSpPr>
              <p:nvPr/>
            </p:nvSpPr>
            <p:spPr>
              <a:xfrm>
                <a:off x="539552" y="1196752"/>
                <a:ext cx="6267550" cy="461665"/>
              </a:xfrm>
              <a:prstGeom prst="rect">
                <a:avLst/>
              </a:prstGeom>
              <a:blipFill>
                <a:blip r:embed="rId5"/>
                <a:stretch>
                  <a:fillRect l="-1556" t="-14474" r="-486" b="-2500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BDBF145-DBD6-2957-7446-78FB3C6F8356}"/>
              </a:ext>
            </a:extLst>
          </p:cNvPr>
          <p:cNvSpPr txBox="1"/>
          <p:nvPr/>
        </p:nvSpPr>
        <p:spPr>
          <a:xfrm>
            <a:off x="251520" y="2996952"/>
            <a:ext cx="3518912" cy="400110"/>
          </a:xfrm>
          <a:prstGeom prst="rect">
            <a:avLst/>
          </a:prstGeom>
          <a:noFill/>
        </p:spPr>
        <p:txBody>
          <a:bodyPr wrap="none" rtlCol="0">
            <a:spAutoFit/>
          </a:bodyPr>
          <a:lstStyle/>
          <a:p>
            <a:r>
              <a:rPr lang="ja-JP" altLang="en-US" sz="2000"/>
              <a:t>エネルギーが下がったら採用</a:t>
            </a:r>
            <a:endParaRPr kumimoji="1" lang="ja-JP" altLang="en-US" sz="20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DDF4835-EBAC-16C4-8824-7C7B32A4138F}"/>
                  </a:ext>
                </a:extLst>
              </p:cNvPr>
              <p:cNvSpPr txBox="1"/>
              <p:nvPr/>
            </p:nvSpPr>
            <p:spPr>
              <a:xfrm>
                <a:off x="4788024" y="3645024"/>
                <a:ext cx="280831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oMath>
                  </m:oMathPara>
                </a14:m>
                <a:endParaRPr lang="ja-JP" altLang="en-US" sz="3200"/>
              </a:p>
            </p:txBody>
          </p:sp>
        </mc:Choice>
        <mc:Fallback xmlns="">
          <p:sp>
            <p:nvSpPr>
              <p:cNvPr id="9" name="テキスト ボックス 8">
                <a:extLst>
                  <a:ext uri="{FF2B5EF4-FFF2-40B4-BE49-F238E27FC236}">
                    <a16:creationId xmlns:a16="http://schemas.microsoft.com/office/drawing/2014/main" id="{3DDF4835-EBAC-16C4-8824-7C7B32A4138F}"/>
                  </a:ext>
                </a:extLst>
              </p:cNvPr>
              <p:cNvSpPr txBox="1">
                <a:spLocks noRot="1" noChangeAspect="1" noMove="1" noResize="1" noEditPoints="1" noAdjustHandles="1" noChangeArrowheads="1" noChangeShapeType="1" noTextEdit="1"/>
              </p:cNvSpPr>
              <p:nvPr/>
            </p:nvSpPr>
            <p:spPr>
              <a:xfrm>
                <a:off x="4788024" y="3645024"/>
                <a:ext cx="2808312" cy="584775"/>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D4C548B-A686-8955-6017-A488B687F113}"/>
              </a:ext>
            </a:extLst>
          </p:cNvPr>
          <p:cNvSpPr txBox="1"/>
          <p:nvPr/>
        </p:nvSpPr>
        <p:spPr>
          <a:xfrm>
            <a:off x="251520" y="4725144"/>
            <a:ext cx="4801314" cy="400110"/>
          </a:xfrm>
          <a:prstGeom prst="rect">
            <a:avLst/>
          </a:prstGeom>
          <a:noFill/>
        </p:spPr>
        <p:txBody>
          <a:bodyPr wrap="none" rtlCol="0">
            <a:spAutoFit/>
          </a:bodyPr>
          <a:lstStyle/>
          <a:p>
            <a:r>
              <a:rPr lang="ja-JP" altLang="en-US" sz="2000"/>
              <a:t>エネルギーが上がっても、確率的に採用</a:t>
            </a:r>
            <a:endParaRPr kumimoji="1" lang="ja-JP" altLang="en-US" sz="200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31CD53E-5198-81DA-196C-330E052AF391}"/>
                  </a:ext>
                </a:extLst>
              </p:cNvPr>
              <p:cNvSpPr txBox="1"/>
              <p:nvPr/>
            </p:nvSpPr>
            <p:spPr>
              <a:xfrm>
                <a:off x="5580112" y="5589240"/>
                <a:ext cx="31683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Δ</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e>
                        <m:sub>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oMath>
                  </m:oMathPara>
                </a14:m>
                <a:endParaRPr lang="ja-JP" altLang="en-US" sz="2000"/>
              </a:p>
            </p:txBody>
          </p:sp>
        </mc:Choice>
        <mc:Fallback xmlns="">
          <p:sp>
            <p:nvSpPr>
              <p:cNvPr id="11" name="テキスト ボックス 10">
                <a:extLst>
                  <a:ext uri="{FF2B5EF4-FFF2-40B4-BE49-F238E27FC236}">
                    <a16:creationId xmlns:a16="http://schemas.microsoft.com/office/drawing/2014/main" id="{C31CD53E-5198-81DA-196C-330E052AF391}"/>
                  </a:ext>
                </a:extLst>
              </p:cNvPr>
              <p:cNvSpPr txBox="1">
                <a:spLocks noRot="1" noChangeAspect="1" noMove="1" noResize="1" noEditPoints="1" noAdjustHandles="1" noChangeArrowheads="1" noChangeShapeType="1" noTextEdit="1"/>
              </p:cNvSpPr>
              <p:nvPr/>
            </p:nvSpPr>
            <p:spPr>
              <a:xfrm>
                <a:off x="5580112" y="5589240"/>
                <a:ext cx="3168352" cy="400110"/>
              </a:xfrm>
              <a:prstGeom prst="rect">
                <a:avLst/>
              </a:prstGeom>
              <a:blipFill>
                <a:blip r:embed="rId7"/>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BA760F7-5F19-0E39-9521-BE0CB22EE690}"/>
                  </a:ext>
                </a:extLst>
              </p:cNvPr>
              <p:cNvSpPr txBox="1"/>
              <p:nvPr/>
            </p:nvSpPr>
            <p:spPr>
              <a:xfrm>
                <a:off x="395536" y="5445224"/>
                <a:ext cx="4752528" cy="961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i="1" smtClean="0">
                                  <a:latin typeface="Cambria Math" panose="02040503050406030204" pitchFamily="18" charset="0"/>
                                </a:rPr>
                              </m:ctrlPr>
                            </m:mP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𝑥</m:t>
                                        </m:r>
                                      </m:e>
                                    </m:acc>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acc>
                                  <m:accPr>
                                    <m:chr m:val="̂"/>
                                    <m:ctrlPr>
                                      <a:rPr lang="en-US" altLang="ja-JP" sz="2800" b="0" i="1" smtClean="0">
                                        <a:latin typeface="Cambria Math" panose="02040503050406030204" pitchFamily="18" charset="0"/>
                                      </a:rPr>
                                    </m:ctrlPr>
                                  </m:accPr>
                                  <m:e>
                                    <m:r>
                                      <m:rPr>
                                        <m:brk m:alnAt="7"/>
                                      </m:rPr>
                                      <a:rPr lang="en-US" altLang="ja-JP" sz="2800" i="1">
                                        <a:latin typeface="Cambria Math" panose="02040503050406030204" pitchFamily="18" charset="0"/>
                                      </a:rPr>
                                      <m:t>𝑟</m:t>
                                    </m:r>
                                  </m:e>
                                </m:acc>
                                <m:r>
                                  <a:rPr lang="en-US" altLang="ja-JP" sz="2800" i="1">
                                    <a:latin typeface="Cambria Math" panose="02040503050406030204" pitchFamily="18" charset="0"/>
                                  </a:rPr>
                                  <m:t>&lt;</m:t>
                                </m:r>
                                <m:func>
                                  <m:funcPr>
                                    <m:ctrlPr>
                                      <a:rPr lang="en-US" altLang="ja-JP" sz="2800" i="1">
                                        <a:latin typeface="Cambria Math" panose="02040503050406030204" pitchFamily="18" charset="0"/>
                                      </a:rPr>
                                    </m:ctrlPr>
                                  </m:funcPr>
                                  <m:fName>
                                    <m:r>
                                      <m:rPr>
                                        <m:sty m:val="p"/>
                                        <m:brk m:alnAt="7"/>
                                      </m:rPr>
                                      <a:rPr lang="en-US" altLang="ja-JP" sz="2800">
                                        <a:latin typeface="Cambria Math" panose="02040503050406030204" pitchFamily="18" charset="0"/>
                                      </a:rPr>
                                      <m:t>e</m:t>
                                    </m:r>
                                    <m:r>
                                      <m:rPr>
                                        <m:sty m:val="p"/>
                                      </m:rPr>
                                      <a:rPr lang="en-US" altLang="ja-JP" sz="2800">
                                        <a:latin typeface="Cambria Math" panose="02040503050406030204" pitchFamily="18" charset="0"/>
                                      </a:rPr>
                                      <m:t>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e>
                            </m:m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r>
                                  <m:rPr>
                                    <m:sty m:val="p"/>
                                  </m:rPr>
                                  <a:rPr lang="en-US" altLang="ja-JP" sz="2800">
                                    <a:latin typeface="Cambria Math" panose="02040503050406030204" pitchFamily="18" charset="0"/>
                                  </a:rPr>
                                  <m:t>otherwise</m:t>
                                </m:r>
                              </m:e>
                            </m:mr>
                          </m:m>
                        </m:e>
                      </m:d>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9BA760F7-5F19-0E39-9521-BE0CB22EE690}"/>
                  </a:ext>
                </a:extLst>
              </p:cNvPr>
              <p:cNvSpPr txBox="1">
                <a:spLocks noRot="1" noChangeAspect="1" noMove="1" noResize="1" noEditPoints="1" noAdjustHandles="1" noChangeArrowheads="1" noChangeShapeType="1" noTextEdit="1"/>
              </p:cNvSpPr>
              <p:nvPr/>
            </p:nvSpPr>
            <p:spPr>
              <a:xfrm>
                <a:off x="395536" y="5445224"/>
                <a:ext cx="4752528" cy="96116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69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F648DD-8D4D-0C22-946C-613B48FB657D}"/>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E5DA80E1-2529-EAA2-2DFD-6A722F179D03}"/>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4A3B052-1697-ECCC-9181-65CCC1A5C238}"/>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E2F869-C135-D07D-E83C-50F1FC9701F8}"/>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4E2F869-C135-D07D-E83C-50F1FC9701F8}"/>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469EECD-86DC-937F-9B00-312C2618DBDB}"/>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B469EECD-86DC-937F-9B00-312C2618DBDB}"/>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79CDD5E8-F2E2-9D35-8015-B992A571960D}"/>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0508275-D591-5EAA-1CDB-5391585181A5}"/>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46E5FA1-7C2E-D0CA-57D2-6E1170BE34D1}"/>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9D2F489-4F62-375F-CC16-9A3126D27EF4}"/>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7D8D5F9C-9BBF-B79B-BA28-46128BCF8D0E}"/>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1E185CF-6EC0-B072-E6A8-CC3D8D7EE95D}"/>
              </a:ext>
            </a:extLst>
          </p:cNvPr>
          <p:cNvSpPr txBox="1"/>
          <p:nvPr/>
        </p:nvSpPr>
        <p:spPr>
          <a:xfrm>
            <a:off x="2267744" y="335699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43EF73C6-2EC5-4E4F-D905-FF691E078C32}"/>
              </a:ext>
            </a:extLst>
          </p:cNvPr>
          <p:cNvCxnSpPr>
            <a:cxnSpLocks/>
          </p:cNvCxnSpPr>
          <p:nvPr/>
        </p:nvCxnSpPr>
        <p:spPr>
          <a:xfrm flipV="1">
            <a:off x="2672632" y="3024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CFED90B1-B8EC-9ABE-3909-A7EE2601D350}"/>
              </a:ext>
            </a:extLst>
          </p:cNvPr>
          <p:cNvSpPr/>
          <p:nvPr/>
        </p:nvSpPr>
        <p:spPr>
          <a:xfrm>
            <a:off x="291581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85CB2B5-9FC3-1F89-1A97-02591C336FEB}"/>
              </a:ext>
            </a:extLst>
          </p:cNvPr>
          <p:cNvSpPr txBox="1"/>
          <p:nvPr/>
        </p:nvSpPr>
        <p:spPr>
          <a:xfrm>
            <a:off x="2483768" y="1484784"/>
            <a:ext cx="1107996" cy="369332"/>
          </a:xfrm>
          <a:prstGeom prst="rect">
            <a:avLst/>
          </a:prstGeom>
          <a:noFill/>
        </p:spPr>
        <p:txBody>
          <a:bodyPr wrap="none" rtlCol="0">
            <a:spAutoFit/>
          </a:bodyPr>
          <a:lstStyle/>
          <a:p>
            <a:r>
              <a:rPr kumimoji="1" lang="ja-JP" altLang="en-US"/>
              <a:t>提案状態</a:t>
            </a:r>
          </a:p>
        </p:txBody>
      </p:sp>
      <p:cxnSp>
        <p:nvCxnSpPr>
          <p:cNvPr id="19" name="直線矢印コネクタ 18">
            <a:extLst>
              <a:ext uri="{FF2B5EF4-FFF2-40B4-BE49-F238E27FC236}">
                <a16:creationId xmlns:a16="http://schemas.microsoft.com/office/drawing/2014/main" id="{D6FCA4AE-58B2-F5C8-CB30-A848572C1A2D}"/>
              </a:ext>
            </a:extLst>
          </p:cNvPr>
          <p:cNvCxnSpPr>
            <a:cxnSpLocks/>
          </p:cNvCxnSpPr>
          <p:nvPr/>
        </p:nvCxnSpPr>
        <p:spPr>
          <a:xfrm>
            <a:off x="3014983" y="1916832"/>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7CEBF0A-4E50-3B67-5561-C5F2657CA336}"/>
              </a:ext>
            </a:extLst>
          </p:cNvPr>
          <p:cNvSpPr txBox="1"/>
          <p:nvPr/>
        </p:nvSpPr>
        <p:spPr>
          <a:xfrm>
            <a:off x="395536" y="5157192"/>
            <a:ext cx="7366119" cy="707886"/>
          </a:xfrm>
          <a:prstGeom prst="rect">
            <a:avLst/>
          </a:prstGeom>
          <a:noFill/>
        </p:spPr>
        <p:txBody>
          <a:bodyPr wrap="none" rtlCol="0">
            <a:spAutoFit/>
          </a:bodyPr>
          <a:lstStyle/>
          <a:p>
            <a:r>
              <a:rPr kumimoji="1" lang="ja-JP" altLang="en-US" sz="2000"/>
              <a:t>低確率だが、エネルギーが高い方向にも遷移する</a:t>
            </a:r>
            <a:endParaRPr kumimoji="1" lang="en-US" altLang="ja-JP" sz="2000"/>
          </a:p>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Tree>
    <p:extLst>
      <p:ext uri="{BB962C8B-B14F-4D97-AF65-F5344CB8AC3E}">
        <p14:creationId xmlns:p14="http://schemas.microsoft.com/office/powerpoint/2010/main" val="407599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677C1-1D42-D9C9-D702-1C5270FD0EA2}"/>
              </a:ext>
            </a:extLst>
          </p:cNvPr>
          <p:cNvSpPr>
            <a:spLocks noGrp="1"/>
          </p:cNvSpPr>
          <p:nvPr>
            <p:ph type="body" sz="quarter" idx="10"/>
          </p:nvPr>
        </p:nvSpPr>
        <p:spPr/>
        <p:txBody>
          <a:bodyPr/>
          <a:lstStyle/>
          <a:p>
            <a:r>
              <a:rPr kumimoji="1" lang="ja-JP" altLang="en-US"/>
              <a:t>ローカルミニマムの突破</a:t>
            </a:r>
          </a:p>
        </p:txBody>
      </p:sp>
      <p:pic>
        <p:nvPicPr>
          <p:cNvPr id="2050" name="Picture 2" descr="イライラと待つ人のイラスト">
            <a:extLst>
              <a:ext uri="{FF2B5EF4-FFF2-40B4-BE49-F238E27FC236}">
                <a16:creationId xmlns:a16="http://schemas.microsoft.com/office/drawing/2014/main" id="{2A1D813D-11E1-AE03-0764-DC9042AB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820416" cy="232723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45DDBAE-6E31-D94D-1D32-9CAC8FE9AE74}"/>
              </a:ext>
            </a:extLst>
          </p:cNvPr>
          <p:cNvSpPr txBox="1"/>
          <p:nvPr/>
        </p:nvSpPr>
        <p:spPr>
          <a:xfrm>
            <a:off x="755576" y="1196752"/>
            <a:ext cx="7560840" cy="400110"/>
          </a:xfrm>
          <a:prstGeom prst="rect">
            <a:avLst/>
          </a:prstGeom>
          <a:noFill/>
          <a:ln>
            <a:solidFill>
              <a:schemeClr val="tx1"/>
            </a:solidFill>
          </a:ln>
        </p:spPr>
        <p:txBody>
          <a:bodyPr wrap="square">
            <a:spAutoFit/>
          </a:bodyPr>
          <a:lstStyle/>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
        <p:nvSpPr>
          <p:cNvPr id="5" name="テキスト ボックス 4">
            <a:extLst>
              <a:ext uri="{FF2B5EF4-FFF2-40B4-BE49-F238E27FC236}">
                <a16:creationId xmlns:a16="http://schemas.microsoft.com/office/drawing/2014/main" id="{E1972179-7500-E8DD-8A4B-D2E4B906F681}"/>
              </a:ext>
            </a:extLst>
          </p:cNvPr>
          <p:cNvSpPr txBox="1"/>
          <p:nvPr/>
        </p:nvSpPr>
        <p:spPr>
          <a:xfrm>
            <a:off x="2483768" y="1844824"/>
            <a:ext cx="3262432" cy="400110"/>
          </a:xfrm>
          <a:prstGeom prst="rect">
            <a:avLst/>
          </a:prstGeom>
          <a:noFill/>
        </p:spPr>
        <p:txBody>
          <a:bodyPr wrap="none" rtlCol="0">
            <a:spAutoFit/>
          </a:bodyPr>
          <a:lstStyle/>
          <a:p>
            <a:r>
              <a:rPr kumimoji="1" lang="ja-JP" altLang="en-US" sz="2000"/>
              <a:t>どのくらい待てばよいか？</a:t>
            </a:r>
          </a:p>
        </p:txBody>
      </p:sp>
      <p:sp>
        <p:nvSpPr>
          <p:cNvPr id="6" name="フリーフォーム: 図形 5">
            <a:extLst>
              <a:ext uri="{FF2B5EF4-FFF2-40B4-BE49-F238E27FC236}">
                <a16:creationId xmlns:a16="http://schemas.microsoft.com/office/drawing/2014/main" id="{AA60FED0-FAC5-A6B9-B084-AA98E0F3DFE5}"/>
              </a:ext>
            </a:extLst>
          </p:cNvPr>
          <p:cNvSpPr/>
          <p:nvPr/>
        </p:nvSpPr>
        <p:spPr>
          <a:xfrm>
            <a:off x="1835696" y="2780928"/>
            <a:ext cx="3422210" cy="3264835"/>
          </a:xfrm>
          <a:custGeom>
            <a:avLst/>
            <a:gdLst>
              <a:gd name="connsiteX0" fmla="*/ 0 w 3422210"/>
              <a:gd name="connsiteY0" fmla="*/ 865667 h 3264835"/>
              <a:gd name="connsiteX1" fmla="*/ 769544 w 3422210"/>
              <a:gd name="connsiteY1" fmla="*/ 1553730 h 3264835"/>
              <a:gd name="connsiteX2" fmla="*/ 1937441 w 3422210"/>
              <a:gd name="connsiteY2" fmla="*/ 32748 h 3264835"/>
              <a:gd name="connsiteX3" fmla="*/ 3422210 w 3422210"/>
              <a:gd name="connsiteY3" fmla="*/ 3264835 h 3264835"/>
            </a:gdLst>
            <a:ahLst/>
            <a:cxnLst>
              <a:cxn ang="0">
                <a:pos x="connsiteX0" y="connsiteY0"/>
              </a:cxn>
              <a:cxn ang="0">
                <a:pos x="connsiteX1" y="connsiteY1"/>
              </a:cxn>
              <a:cxn ang="0">
                <a:pos x="connsiteX2" y="connsiteY2"/>
              </a:cxn>
              <a:cxn ang="0">
                <a:pos x="connsiteX3" y="connsiteY3"/>
              </a:cxn>
            </a:cxnLst>
            <a:rect l="l" t="t" r="r" b="b"/>
            <a:pathLst>
              <a:path w="3422210" h="3264835">
                <a:moveTo>
                  <a:pt x="0" y="865667"/>
                </a:moveTo>
                <a:cubicBezTo>
                  <a:pt x="223318" y="1279108"/>
                  <a:pt x="446637" y="1692550"/>
                  <a:pt x="769544" y="1553730"/>
                </a:cubicBezTo>
                <a:cubicBezTo>
                  <a:pt x="1092451" y="1414910"/>
                  <a:pt x="1495330" y="-252436"/>
                  <a:pt x="1937441" y="32748"/>
                </a:cubicBezTo>
                <a:cubicBezTo>
                  <a:pt x="2379552" y="317932"/>
                  <a:pt x="2900881" y="1791383"/>
                  <a:pt x="3422210" y="32648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4FCA962-3C93-2E9F-0220-0FAA9D03E731}"/>
              </a:ext>
            </a:extLst>
          </p:cNvPr>
          <p:cNvSpPr/>
          <p:nvPr/>
        </p:nvSpPr>
        <p:spPr>
          <a:xfrm>
            <a:off x="2339752"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2D4905C5-2187-7AC9-8093-3A1E2FFFEFCF}"/>
              </a:ext>
            </a:extLst>
          </p:cNvPr>
          <p:cNvCxnSpPr/>
          <p:nvPr/>
        </p:nvCxnSpPr>
        <p:spPr>
          <a:xfrm>
            <a:off x="2195736" y="4365104"/>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8E7054F-F3B9-7AD9-9E7C-753CDA465F9A}"/>
              </a:ext>
            </a:extLst>
          </p:cNvPr>
          <p:cNvCxnSpPr/>
          <p:nvPr/>
        </p:nvCxnSpPr>
        <p:spPr>
          <a:xfrm>
            <a:off x="2843808" y="2780928"/>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5D4F3A1D-E048-E532-E9BD-4A454D160259}"/>
              </a:ext>
            </a:extLst>
          </p:cNvPr>
          <p:cNvCxnSpPr/>
          <p:nvPr/>
        </p:nvCxnSpPr>
        <p:spPr>
          <a:xfrm>
            <a:off x="3635896" y="2780928"/>
            <a:ext cx="0" cy="1584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A4AB39F-0E63-A52F-177C-CDF5CA90CA7A}"/>
                  </a:ext>
                </a:extLst>
              </p:cNvPr>
              <p:cNvSpPr txBox="1"/>
              <p:nvPr/>
            </p:nvSpPr>
            <p:spPr>
              <a:xfrm>
                <a:off x="3652385" y="3368605"/>
                <a:ext cx="6315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𝐸</m:t>
                      </m:r>
                    </m:oMath>
                  </m:oMathPara>
                </a14:m>
                <a:endParaRPr kumimoji="1" lang="ja-JP" altLang="en-US" sz="3200"/>
              </a:p>
            </p:txBody>
          </p:sp>
        </mc:Choice>
        <mc:Fallback xmlns="">
          <p:sp>
            <p:nvSpPr>
              <p:cNvPr id="14" name="テキスト ボックス 13">
                <a:extLst>
                  <a:ext uri="{FF2B5EF4-FFF2-40B4-BE49-F238E27FC236}">
                    <a16:creationId xmlns:a16="http://schemas.microsoft.com/office/drawing/2014/main" id="{BA4AB39F-0E63-A52F-177C-CDF5CA90CA7A}"/>
                  </a:ext>
                </a:extLst>
              </p:cNvPr>
              <p:cNvSpPr txBox="1">
                <a:spLocks noRot="1" noChangeAspect="1" noMove="1" noResize="1" noEditPoints="1" noAdjustHandles="1" noChangeArrowheads="1" noChangeShapeType="1" noTextEdit="1"/>
              </p:cNvSpPr>
              <p:nvPr/>
            </p:nvSpPr>
            <p:spPr>
              <a:xfrm>
                <a:off x="3652385" y="3368605"/>
                <a:ext cx="631583"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C0B6EF0-C6AB-7522-11A3-8B16D47DFA7C}"/>
                  </a:ext>
                </a:extLst>
              </p:cNvPr>
              <p:cNvSpPr txBox="1"/>
              <p:nvPr/>
            </p:nvSpPr>
            <p:spPr>
              <a:xfrm>
                <a:off x="683568" y="508518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15" name="テキスト ボックス 14">
                <a:extLst>
                  <a:ext uri="{FF2B5EF4-FFF2-40B4-BE49-F238E27FC236}">
                    <a16:creationId xmlns:a16="http://schemas.microsoft.com/office/drawing/2014/main" id="{BC0B6EF0-C6AB-7522-11A3-8B16D47DFA7C}"/>
                  </a:ext>
                </a:extLst>
              </p:cNvPr>
              <p:cNvSpPr txBox="1">
                <a:spLocks noRot="1" noChangeAspect="1" noMove="1" noResize="1" noEditPoints="1" noAdjustHandles="1" noChangeArrowheads="1" noChangeShapeType="1" noTextEdit="1"/>
              </p:cNvSpPr>
              <p:nvPr/>
            </p:nvSpPr>
            <p:spPr>
              <a:xfrm>
                <a:off x="683568" y="5085184"/>
                <a:ext cx="3202415" cy="61555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53E6DCD-96F9-2EC1-D7A2-ACDA4F78E4D4}"/>
              </a:ext>
            </a:extLst>
          </p:cNvPr>
          <p:cNvSpPr txBox="1"/>
          <p:nvPr/>
        </p:nvSpPr>
        <p:spPr>
          <a:xfrm>
            <a:off x="4644008" y="3429000"/>
            <a:ext cx="2031325" cy="369332"/>
          </a:xfrm>
          <a:prstGeom prst="rect">
            <a:avLst/>
          </a:prstGeom>
          <a:noFill/>
        </p:spPr>
        <p:txBody>
          <a:bodyPr wrap="none" rtlCol="0">
            <a:spAutoFit/>
          </a:bodyPr>
          <a:lstStyle/>
          <a:p>
            <a:r>
              <a:rPr lang="ja-JP" altLang="en-US"/>
              <a:t>エネルギーバリア</a:t>
            </a:r>
            <a:endParaRPr kumimoji="1" lang="ja-JP" altLang="en-US"/>
          </a:p>
        </p:txBody>
      </p:sp>
      <p:sp>
        <p:nvSpPr>
          <p:cNvPr id="17" name="テキスト ボックス 16">
            <a:extLst>
              <a:ext uri="{FF2B5EF4-FFF2-40B4-BE49-F238E27FC236}">
                <a16:creationId xmlns:a16="http://schemas.microsoft.com/office/drawing/2014/main" id="{3316EA9F-B5AC-6B60-8F37-1A0EE6C786F8}"/>
              </a:ext>
            </a:extLst>
          </p:cNvPr>
          <p:cNvSpPr txBox="1"/>
          <p:nvPr/>
        </p:nvSpPr>
        <p:spPr>
          <a:xfrm>
            <a:off x="395536" y="6165304"/>
            <a:ext cx="7109639" cy="400110"/>
          </a:xfrm>
          <a:prstGeom prst="rect">
            <a:avLst/>
          </a:prstGeom>
          <a:noFill/>
        </p:spPr>
        <p:txBody>
          <a:bodyPr wrap="none" rtlCol="0">
            <a:spAutoFit/>
          </a:bodyPr>
          <a:lstStyle/>
          <a:p>
            <a:r>
              <a:rPr kumimoji="1" lang="ja-JP" altLang="en-US" sz="2000"/>
              <a:t>エネルギーバリアに対して指数関数的に脱出時間が長くなる</a:t>
            </a:r>
          </a:p>
        </p:txBody>
      </p:sp>
    </p:spTree>
    <p:extLst>
      <p:ext uri="{BB962C8B-B14F-4D97-AF65-F5344CB8AC3E}">
        <p14:creationId xmlns:p14="http://schemas.microsoft.com/office/powerpoint/2010/main" val="712439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EE030F7-4153-8C77-6CEF-98A3429A2C64}"/>
              </a:ext>
            </a:extLst>
          </p:cNvPr>
          <p:cNvSpPr>
            <a:spLocks noGrp="1"/>
          </p:cNvSpPr>
          <p:nvPr>
            <p:ph type="body" sz="quarter" idx="10"/>
          </p:nvPr>
        </p:nvSpPr>
        <p:spPr/>
        <p:txBody>
          <a:bodyPr/>
          <a:lstStyle/>
          <a:p>
            <a:r>
              <a:rPr kumimoji="1" lang="ja-JP" altLang="en-US"/>
              <a:t>温度の効果</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096B98D-4CA6-3E56-E7E2-76F0008D838B}"/>
                  </a:ext>
                </a:extLst>
              </p:cNvPr>
              <p:cNvSpPr txBox="1"/>
              <p:nvPr/>
            </p:nvSpPr>
            <p:spPr>
              <a:xfrm>
                <a:off x="2627784" y="112474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solidFill>
                                    <a:srgbClr val="FF0000"/>
                                  </a:solidFill>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5096B98D-4CA6-3E56-E7E2-76F0008D838B}"/>
                  </a:ext>
                </a:extLst>
              </p:cNvPr>
              <p:cNvSpPr txBox="1">
                <a:spLocks noRot="1" noChangeAspect="1" noMove="1" noResize="1" noEditPoints="1" noAdjustHandles="1" noChangeArrowheads="1" noChangeShapeType="1" noTextEdit="1"/>
              </p:cNvSpPr>
              <p:nvPr/>
            </p:nvSpPr>
            <p:spPr>
              <a:xfrm>
                <a:off x="2627784" y="1124744"/>
                <a:ext cx="3202415" cy="61555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47C71E5-5C4E-2E09-26A0-791B8952DD7A}"/>
                  </a:ext>
                </a:extLst>
              </p:cNvPr>
              <p:cNvSpPr txBox="1"/>
              <p:nvPr/>
            </p:nvSpPr>
            <p:spPr>
              <a:xfrm>
                <a:off x="2627784" y="1988840"/>
                <a:ext cx="227222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𝛽</m:t>
                      </m:r>
                      <m: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𝑘𝑇</m:t>
                      </m:r>
                    </m:oMath>
                  </m:oMathPara>
                </a14:m>
                <a:endParaRPr kumimoji="1" lang="ja-JP" altLang="en-US" sz="4000"/>
              </a:p>
            </p:txBody>
          </p:sp>
        </mc:Choice>
        <mc:Fallback xmlns="">
          <p:sp>
            <p:nvSpPr>
              <p:cNvPr id="4" name="テキスト ボックス 3">
                <a:extLst>
                  <a:ext uri="{FF2B5EF4-FFF2-40B4-BE49-F238E27FC236}">
                    <a16:creationId xmlns:a16="http://schemas.microsoft.com/office/drawing/2014/main" id="{447C71E5-5C4E-2E09-26A0-791B8952DD7A}"/>
                  </a:ext>
                </a:extLst>
              </p:cNvPr>
              <p:cNvSpPr txBox="1">
                <a:spLocks noRot="1" noChangeAspect="1" noMove="1" noResize="1" noEditPoints="1" noAdjustHandles="1" noChangeArrowheads="1" noChangeShapeType="1" noTextEdit="1"/>
              </p:cNvSpPr>
              <p:nvPr/>
            </p:nvSpPr>
            <p:spPr>
              <a:xfrm>
                <a:off x="2627784" y="1988840"/>
                <a:ext cx="2272225" cy="61555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7D38299-6055-2EB3-A650-DE18E77F0740}"/>
              </a:ext>
            </a:extLst>
          </p:cNvPr>
          <p:cNvSpPr txBox="1"/>
          <p:nvPr/>
        </p:nvSpPr>
        <p:spPr>
          <a:xfrm>
            <a:off x="539552" y="1268760"/>
            <a:ext cx="2236510" cy="584775"/>
          </a:xfrm>
          <a:prstGeom prst="rect">
            <a:avLst/>
          </a:prstGeom>
          <a:noFill/>
        </p:spPr>
        <p:txBody>
          <a:bodyPr wrap="none" rtlCol="0">
            <a:spAutoFit/>
          </a:bodyPr>
          <a:lstStyle/>
          <a:p>
            <a:r>
              <a:rPr lang="ja-JP" altLang="en-US" sz="3200"/>
              <a:t>脱出時間：</a:t>
            </a:r>
            <a:endParaRPr kumimoji="1" lang="ja-JP" altLang="en-US" sz="3200"/>
          </a:p>
        </p:txBody>
      </p:sp>
      <p:sp>
        <p:nvSpPr>
          <p:cNvPr id="6" name="テキスト ボックス 5">
            <a:extLst>
              <a:ext uri="{FF2B5EF4-FFF2-40B4-BE49-F238E27FC236}">
                <a16:creationId xmlns:a16="http://schemas.microsoft.com/office/drawing/2014/main" id="{BC98173D-64BC-809A-C0E6-B16E6E6E0CF8}"/>
              </a:ext>
            </a:extLst>
          </p:cNvPr>
          <p:cNvSpPr txBox="1"/>
          <p:nvPr/>
        </p:nvSpPr>
        <p:spPr>
          <a:xfrm>
            <a:off x="539552" y="2132856"/>
            <a:ext cx="1826141" cy="584775"/>
          </a:xfrm>
          <a:prstGeom prst="rect">
            <a:avLst/>
          </a:prstGeom>
          <a:noFill/>
        </p:spPr>
        <p:txBody>
          <a:bodyPr wrap="none" rtlCol="0">
            <a:spAutoFit/>
          </a:bodyPr>
          <a:lstStyle/>
          <a:p>
            <a:r>
              <a:rPr lang="ja-JP" altLang="en-US" sz="3200"/>
              <a:t>逆温度：</a:t>
            </a:r>
            <a:endParaRPr kumimoji="1" lang="ja-JP" altLang="en-US" sz="320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8F9F69A-88A8-80BD-AA16-513739D4E1E6}"/>
                  </a:ext>
                </a:extLst>
              </p:cNvPr>
              <p:cNvSpPr txBox="1"/>
              <p:nvPr/>
            </p:nvSpPr>
            <p:spPr>
              <a:xfrm>
                <a:off x="467544" y="3140968"/>
                <a:ext cx="8104719" cy="1077218"/>
              </a:xfrm>
              <a:prstGeom prst="rect">
                <a:avLst/>
              </a:prstGeom>
              <a:noFill/>
            </p:spPr>
            <p:txBody>
              <a:bodyPr wrap="none" rtlCol="0">
                <a:spAutoFit/>
              </a:bodyPr>
              <a:lstStyle/>
              <a:p>
                <a:r>
                  <a:rPr kumimoji="1" lang="ja-JP" altLang="en-US" sz="3200"/>
                  <a:t>温度が低い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が大きい</a:t>
                </a:r>
                <a:r>
                  <a:rPr kumimoji="1" lang="en-US" altLang="ja-JP" sz="3200"/>
                  <a:t>)</a:t>
                </a:r>
                <a:r>
                  <a:rPr kumimoji="1" lang="ja-JP" altLang="en-US" sz="3200"/>
                  <a:t>ほど待ち時間が長い</a:t>
                </a:r>
                <a:endParaRPr kumimoji="1" lang="en-US" altLang="ja-JP" sz="3200"/>
              </a:p>
              <a:p>
                <a:r>
                  <a:rPr kumimoji="1" lang="ja-JP" altLang="en-US" sz="3200"/>
                  <a:t>温度が高い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が小さい</a:t>
                </a:r>
                <a:r>
                  <a:rPr kumimoji="1" lang="en-US" altLang="ja-JP" sz="3200"/>
                  <a:t>)</a:t>
                </a:r>
                <a:r>
                  <a:rPr kumimoji="1" lang="ja-JP" altLang="en-US" sz="3200"/>
                  <a:t>ほど待ち時間が短い</a:t>
                </a:r>
              </a:p>
            </p:txBody>
          </p:sp>
        </mc:Choice>
        <mc:Fallback xmlns="">
          <p:sp>
            <p:nvSpPr>
              <p:cNvPr id="7" name="テキスト ボックス 6">
                <a:extLst>
                  <a:ext uri="{FF2B5EF4-FFF2-40B4-BE49-F238E27FC236}">
                    <a16:creationId xmlns:a16="http://schemas.microsoft.com/office/drawing/2014/main" id="{38F9F69A-88A8-80BD-AA16-513739D4E1E6}"/>
                  </a:ext>
                </a:extLst>
              </p:cNvPr>
              <p:cNvSpPr txBox="1">
                <a:spLocks noRot="1" noChangeAspect="1" noMove="1" noResize="1" noEditPoints="1" noAdjustHandles="1" noChangeArrowheads="1" noChangeShapeType="1" noTextEdit="1"/>
              </p:cNvSpPr>
              <p:nvPr/>
            </p:nvSpPr>
            <p:spPr>
              <a:xfrm>
                <a:off x="467544" y="3140968"/>
                <a:ext cx="8104719" cy="1077218"/>
              </a:xfrm>
              <a:prstGeom prst="rect">
                <a:avLst/>
              </a:prstGeom>
              <a:blipFill>
                <a:blip r:embed="rId4"/>
                <a:stretch>
                  <a:fillRect l="-1956" t="-9040" r="-1129" b="-1807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8C0D500-FD68-2A58-3EBE-BC0A96EFDB6A}"/>
              </a:ext>
            </a:extLst>
          </p:cNvPr>
          <p:cNvSpPr txBox="1"/>
          <p:nvPr/>
        </p:nvSpPr>
        <p:spPr>
          <a:xfrm>
            <a:off x="323528" y="4869160"/>
            <a:ext cx="7056784" cy="830997"/>
          </a:xfrm>
          <a:prstGeom prst="rect">
            <a:avLst/>
          </a:prstGeom>
          <a:noFill/>
        </p:spPr>
        <p:txBody>
          <a:bodyPr wrap="square" rtlCol="0">
            <a:spAutoFit/>
          </a:bodyPr>
          <a:lstStyle/>
          <a:p>
            <a:r>
              <a:rPr lang="ja-JP" altLang="en-US" sz="2400"/>
              <a:t>温度をめちゃくちゃ高くすれば、あっという間に基底状態を見つけられるのでは？</a:t>
            </a:r>
            <a:endParaRPr kumimoji="1" lang="ja-JP" altLang="en-US" sz="2400"/>
          </a:p>
        </p:txBody>
      </p:sp>
      <p:pic>
        <p:nvPicPr>
          <p:cNvPr id="3074" name="Picture 2" descr="やる気に燃える人のイラスト（男性会社員）">
            <a:extLst>
              <a:ext uri="{FF2B5EF4-FFF2-40B4-BE49-F238E27FC236}">
                <a16:creationId xmlns:a16="http://schemas.microsoft.com/office/drawing/2014/main" id="{2346F12D-5D0F-F4D3-5791-DB842E61AE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4653136"/>
            <a:ext cx="1450280" cy="158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37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DF9A9D-6089-A235-C8B3-015CD568FE56}"/>
              </a:ext>
            </a:extLst>
          </p:cNvPr>
          <p:cNvSpPr>
            <a:spLocks noGrp="1"/>
          </p:cNvSpPr>
          <p:nvPr>
            <p:ph type="body" sz="quarter" idx="10"/>
          </p:nvPr>
        </p:nvSpPr>
        <p:spPr/>
        <p:txBody>
          <a:bodyPr/>
          <a:lstStyle/>
          <a:p>
            <a:r>
              <a:rPr kumimoji="1" lang="ja-JP" altLang="en-US"/>
              <a:t>温度の効果</a:t>
            </a:r>
          </a:p>
        </p:txBody>
      </p:sp>
      <p:sp>
        <p:nvSpPr>
          <p:cNvPr id="3" name="テキスト ボックス 2">
            <a:extLst>
              <a:ext uri="{FF2B5EF4-FFF2-40B4-BE49-F238E27FC236}">
                <a16:creationId xmlns:a16="http://schemas.microsoft.com/office/drawing/2014/main" id="{02C8965A-AEB3-3852-B39A-49B446A15120}"/>
              </a:ext>
            </a:extLst>
          </p:cNvPr>
          <p:cNvSpPr txBox="1"/>
          <p:nvPr/>
        </p:nvSpPr>
        <p:spPr>
          <a:xfrm>
            <a:off x="755576" y="1340768"/>
            <a:ext cx="2698175" cy="523220"/>
          </a:xfrm>
          <a:prstGeom prst="rect">
            <a:avLst/>
          </a:prstGeom>
          <a:noFill/>
        </p:spPr>
        <p:txBody>
          <a:bodyPr wrap="none" rtlCol="0">
            <a:spAutoFit/>
          </a:bodyPr>
          <a:lstStyle/>
          <a:p>
            <a:r>
              <a:rPr lang="ja-JP" altLang="en-US" sz="2800"/>
              <a:t>温度が低すぎる</a:t>
            </a:r>
            <a:endParaRPr kumimoji="1" lang="ja-JP" altLang="en-US" sz="2800"/>
          </a:p>
        </p:txBody>
      </p:sp>
      <p:sp>
        <p:nvSpPr>
          <p:cNvPr id="4" name="フリーフォーム: 図形 3">
            <a:extLst>
              <a:ext uri="{FF2B5EF4-FFF2-40B4-BE49-F238E27FC236}">
                <a16:creationId xmlns:a16="http://schemas.microsoft.com/office/drawing/2014/main" id="{AC8398CA-5320-06A7-5EEE-1EAEA1F8B2AF}"/>
              </a:ext>
            </a:extLst>
          </p:cNvPr>
          <p:cNvSpPr/>
          <p:nvPr/>
        </p:nvSpPr>
        <p:spPr>
          <a:xfrm>
            <a:off x="552261" y="2132856"/>
            <a:ext cx="3083635" cy="2683815"/>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1B54060-8179-6553-082D-6BDE9DF0961A}"/>
              </a:ext>
            </a:extLst>
          </p:cNvPr>
          <p:cNvSpPr/>
          <p:nvPr/>
        </p:nvSpPr>
        <p:spPr>
          <a:xfrm>
            <a:off x="8995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9D092F6-E74B-911C-1E45-0FDF87BB5684}"/>
              </a:ext>
            </a:extLst>
          </p:cNvPr>
          <p:cNvSpPr txBox="1"/>
          <p:nvPr/>
        </p:nvSpPr>
        <p:spPr>
          <a:xfrm>
            <a:off x="5868144" y="1340768"/>
            <a:ext cx="2698175" cy="523220"/>
          </a:xfrm>
          <a:prstGeom prst="rect">
            <a:avLst/>
          </a:prstGeom>
          <a:noFill/>
        </p:spPr>
        <p:txBody>
          <a:bodyPr wrap="none" rtlCol="0">
            <a:spAutoFit/>
          </a:bodyPr>
          <a:lstStyle/>
          <a:p>
            <a:r>
              <a:rPr kumimoji="1" lang="ja-JP" altLang="en-US" sz="2800"/>
              <a:t>温度が高すぎる</a:t>
            </a:r>
          </a:p>
        </p:txBody>
      </p:sp>
      <p:sp>
        <p:nvSpPr>
          <p:cNvPr id="7" name="フリーフォーム: 図形 6">
            <a:extLst>
              <a:ext uri="{FF2B5EF4-FFF2-40B4-BE49-F238E27FC236}">
                <a16:creationId xmlns:a16="http://schemas.microsoft.com/office/drawing/2014/main" id="{CDECEC37-4769-4349-C988-E466B26E5648}"/>
              </a:ext>
            </a:extLst>
          </p:cNvPr>
          <p:cNvSpPr/>
          <p:nvPr/>
        </p:nvSpPr>
        <p:spPr>
          <a:xfrm>
            <a:off x="5220072" y="2492896"/>
            <a:ext cx="3411536" cy="1266189"/>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15F3F69-3A0D-CDEF-6136-B3B0344A1A32}"/>
              </a:ext>
            </a:extLst>
          </p:cNvPr>
          <p:cNvSpPr/>
          <p:nvPr/>
        </p:nvSpPr>
        <p:spPr>
          <a:xfrm>
            <a:off x="694826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09C8024-04E4-9049-5273-6218CD1565B2}"/>
              </a:ext>
            </a:extLst>
          </p:cNvPr>
          <p:cNvSpPr txBox="1"/>
          <p:nvPr/>
        </p:nvSpPr>
        <p:spPr>
          <a:xfrm>
            <a:off x="395536" y="5301208"/>
            <a:ext cx="4108817" cy="369332"/>
          </a:xfrm>
          <a:prstGeom prst="rect">
            <a:avLst/>
          </a:prstGeom>
          <a:noFill/>
        </p:spPr>
        <p:txBody>
          <a:bodyPr wrap="none" rtlCol="0">
            <a:spAutoFit/>
          </a:bodyPr>
          <a:lstStyle/>
          <a:p>
            <a:r>
              <a:rPr kumimoji="1" lang="ja-JP" altLang="en-US"/>
              <a:t>ローカルミニマムにひっかかりまくる</a:t>
            </a:r>
          </a:p>
        </p:txBody>
      </p:sp>
      <p:sp>
        <p:nvSpPr>
          <p:cNvPr id="10" name="テキスト ボックス 9">
            <a:extLst>
              <a:ext uri="{FF2B5EF4-FFF2-40B4-BE49-F238E27FC236}">
                <a16:creationId xmlns:a16="http://schemas.microsoft.com/office/drawing/2014/main" id="{71B233FE-B991-4C65-E503-375CBF16F108}"/>
              </a:ext>
            </a:extLst>
          </p:cNvPr>
          <p:cNvSpPr txBox="1"/>
          <p:nvPr/>
        </p:nvSpPr>
        <p:spPr>
          <a:xfrm>
            <a:off x="4932040" y="5301208"/>
            <a:ext cx="4104456" cy="648072"/>
          </a:xfrm>
          <a:prstGeom prst="rect">
            <a:avLst/>
          </a:prstGeom>
          <a:noFill/>
        </p:spPr>
        <p:txBody>
          <a:bodyPr wrap="square" rtlCol="0">
            <a:spAutoFit/>
          </a:bodyPr>
          <a:lstStyle/>
          <a:p>
            <a:r>
              <a:rPr lang="ja-JP" altLang="en-US"/>
              <a:t>細かい構造が全て消えてしまい、正確な情報が得られない</a:t>
            </a:r>
            <a:endParaRPr kumimoji="1" lang="ja-JP" altLang="en-US"/>
          </a:p>
        </p:txBody>
      </p:sp>
    </p:spTree>
    <p:extLst>
      <p:ext uri="{BB962C8B-B14F-4D97-AF65-F5344CB8AC3E}">
        <p14:creationId xmlns:p14="http://schemas.microsoft.com/office/powerpoint/2010/main" val="72661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ADFF7E-D553-3A0E-AEED-20CF690418A3}"/>
              </a:ext>
            </a:extLst>
          </p:cNvPr>
          <p:cNvSpPr>
            <a:spLocks noGrp="1"/>
          </p:cNvSpPr>
          <p:nvPr>
            <p:ph type="body" sz="quarter" idx="10"/>
          </p:nvPr>
        </p:nvSpPr>
        <p:spPr/>
        <p:txBody>
          <a:bodyPr/>
          <a:lstStyle/>
          <a:p>
            <a:r>
              <a:rPr kumimoji="1" lang="ja-JP" altLang="en-US"/>
              <a:t>アニーリング</a:t>
            </a:r>
          </a:p>
        </p:txBody>
      </p:sp>
      <p:sp>
        <p:nvSpPr>
          <p:cNvPr id="3" name="フリーフォーム: 図形 2">
            <a:extLst>
              <a:ext uri="{FF2B5EF4-FFF2-40B4-BE49-F238E27FC236}">
                <a16:creationId xmlns:a16="http://schemas.microsoft.com/office/drawing/2014/main" id="{7E714920-5B94-8F94-BB87-8CA4E1080F74}"/>
              </a:ext>
            </a:extLst>
          </p:cNvPr>
          <p:cNvSpPr/>
          <p:nvPr/>
        </p:nvSpPr>
        <p:spPr>
          <a:xfrm>
            <a:off x="6876256" y="1916832"/>
            <a:ext cx="2104390" cy="1831538"/>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22FB36D2-3D80-8E11-B31B-C3CDEA94B6AC}"/>
              </a:ext>
            </a:extLst>
          </p:cNvPr>
          <p:cNvSpPr/>
          <p:nvPr/>
        </p:nvSpPr>
        <p:spPr>
          <a:xfrm>
            <a:off x="395536" y="2204864"/>
            <a:ext cx="2328163" cy="864096"/>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2B6DDFBF-8CD1-F105-8E21-2FA345C2BDD1}"/>
              </a:ext>
            </a:extLst>
          </p:cNvPr>
          <p:cNvSpPr/>
          <p:nvPr/>
        </p:nvSpPr>
        <p:spPr>
          <a:xfrm>
            <a:off x="3131840" y="1988840"/>
            <a:ext cx="2770360" cy="1738377"/>
          </a:xfrm>
          <a:custGeom>
            <a:avLst/>
            <a:gdLst>
              <a:gd name="connsiteX0" fmla="*/ 0 w 2770360"/>
              <a:gd name="connsiteY0" fmla="*/ 9054 h 1738377"/>
              <a:gd name="connsiteX1" fmla="*/ 660903 w 2770360"/>
              <a:gd name="connsiteY1" fmla="*/ 1312753 h 1738377"/>
              <a:gd name="connsiteX2" fmla="*/ 959667 w 2770360"/>
              <a:gd name="connsiteY2" fmla="*/ 1068309 h 1738377"/>
              <a:gd name="connsiteX3" fmla="*/ 1475715 w 2770360"/>
              <a:gd name="connsiteY3" fmla="*/ 1738266 h 1738377"/>
              <a:gd name="connsiteX4" fmla="*/ 2018922 w 2770360"/>
              <a:gd name="connsiteY4" fmla="*/ 1122630 h 1738377"/>
              <a:gd name="connsiteX5" fmla="*/ 2344847 w 2770360"/>
              <a:gd name="connsiteY5" fmla="*/ 1258432 h 1738377"/>
              <a:gd name="connsiteX6" fmla="*/ 2770360 w 2770360"/>
              <a:gd name="connsiteY6" fmla="*/ 0 h 173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360" h="1738377">
                <a:moveTo>
                  <a:pt x="0" y="9054"/>
                </a:moveTo>
                <a:cubicBezTo>
                  <a:pt x="250479" y="572632"/>
                  <a:pt x="500959" y="1136211"/>
                  <a:pt x="660903" y="1312753"/>
                </a:cubicBezTo>
                <a:cubicBezTo>
                  <a:pt x="820847" y="1489295"/>
                  <a:pt x="823865" y="997390"/>
                  <a:pt x="959667" y="1068309"/>
                </a:cubicBezTo>
                <a:cubicBezTo>
                  <a:pt x="1095469" y="1139228"/>
                  <a:pt x="1299173" y="1729213"/>
                  <a:pt x="1475715" y="1738266"/>
                </a:cubicBezTo>
                <a:cubicBezTo>
                  <a:pt x="1652257" y="1747319"/>
                  <a:pt x="1874067" y="1202602"/>
                  <a:pt x="2018922" y="1122630"/>
                </a:cubicBezTo>
                <a:cubicBezTo>
                  <a:pt x="2163777" y="1042658"/>
                  <a:pt x="2219607" y="1445537"/>
                  <a:pt x="2344847" y="1258432"/>
                </a:cubicBezTo>
                <a:cubicBezTo>
                  <a:pt x="2470087" y="1071327"/>
                  <a:pt x="2620223" y="535663"/>
                  <a:pt x="277036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73D8DFFE-74E4-8AC5-496C-813D925FFAA3}"/>
              </a:ext>
            </a:extLst>
          </p:cNvPr>
          <p:cNvSpPr/>
          <p:nvPr/>
        </p:nvSpPr>
        <p:spPr>
          <a:xfrm>
            <a:off x="25557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A3CC132E-1078-0C28-88F0-BCC2AAEBB873}"/>
              </a:ext>
            </a:extLst>
          </p:cNvPr>
          <p:cNvSpPr/>
          <p:nvPr/>
        </p:nvSpPr>
        <p:spPr>
          <a:xfrm>
            <a:off x="6228184"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86D43FA-2EBD-1B6D-80CF-BFAD66398D01}"/>
              </a:ext>
            </a:extLst>
          </p:cNvPr>
          <p:cNvSpPr/>
          <p:nvPr/>
        </p:nvSpPr>
        <p:spPr>
          <a:xfrm>
            <a:off x="1475656"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15B84D3-B987-EE3F-1DB9-46D521764FB5}"/>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9CDB85B-51CE-41DD-E8EB-405EE8724915}"/>
              </a:ext>
            </a:extLst>
          </p:cNvPr>
          <p:cNvSpPr/>
          <p:nvPr/>
        </p:nvSpPr>
        <p:spPr>
          <a:xfrm>
            <a:off x="802838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CBE64C8-1531-AC94-7ED4-182BB59927C7}"/>
              </a:ext>
            </a:extLst>
          </p:cNvPr>
          <p:cNvSpPr txBox="1"/>
          <p:nvPr/>
        </p:nvSpPr>
        <p:spPr>
          <a:xfrm>
            <a:off x="1259632" y="1196752"/>
            <a:ext cx="1005403" cy="584775"/>
          </a:xfrm>
          <a:prstGeom prst="rect">
            <a:avLst/>
          </a:prstGeom>
          <a:noFill/>
        </p:spPr>
        <p:txBody>
          <a:bodyPr wrap="none" rtlCol="0">
            <a:spAutoFit/>
          </a:bodyPr>
          <a:lstStyle/>
          <a:p>
            <a:r>
              <a:rPr kumimoji="1" lang="ja-JP" altLang="en-US" sz="3200"/>
              <a:t>高温</a:t>
            </a:r>
          </a:p>
        </p:txBody>
      </p:sp>
      <p:sp>
        <p:nvSpPr>
          <p:cNvPr id="12" name="テキスト ボックス 11">
            <a:extLst>
              <a:ext uri="{FF2B5EF4-FFF2-40B4-BE49-F238E27FC236}">
                <a16:creationId xmlns:a16="http://schemas.microsoft.com/office/drawing/2014/main" id="{AE9E7BA2-5F9A-C745-E4C4-FA27D5A99DCD}"/>
              </a:ext>
            </a:extLst>
          </p:cNvPr>
          <p:cNvSpPr txBox="1"/>
          <p:nvPr/>
        </p:nvSpPr>
        <p:spPr>
          <a:xfrm>
            <a:off x="4139952" y="1196752"/>
            <a:ext cx="1005403" cy="584775"/>
          </a:xfrm>
          <a:prstGeom prst="rect">
            <a:avLst/>
          </a:prstGeom>
          <a:noFill/>
        </p:spPr>
        <p:txBody>
          <a:bodyPr wrap="none" rtlCol="0">
            <a:spAutoFit/>
          </a:bodyPr>
          <a:lstStyle/>
          <a:p>
            <a:r>
              <a:rPr lang="ja-JP" altLang="en-US" sz="3200"/>
              <a:t>中</a:t>
            </a:r>
            <a:r>
              <a:rPr kumimoji="1" lang="ja-JP" altLang="en-US" sz="3200"/>
              <a:t>温</a:t>
            </a:r>
          </a:p>
        </p:txBody>
      </p:sp>
      <p:sp>
        <p:nvSpPr>
          <p:cNvPr id="13" name="テキスト ボックス 12">
            <a:extLst>
              <a:ext uri="{FF2B5EF4-FFF2-40B4-BE49-F238E27FC236}">
                <a16:creationId xmlns:a16="http://schemas.microsoft.com/office/drawing/2014/main" id="{FDE4C989-EC72-EB7D-5558-E49AE3F073C7}"/>
              </a:ext>
            </a:extLst>
          </p:cNvPr>
          <p:cNvSpPr txBox="1"/>
          <p:nvPr/>
        </p:nvSpPr>
        <p:spPr>
          <a:xfrm>
            <a:off x="7524328" y="1196752"/>
            <a:ext cx="1005403" cy="584775"/>
          </a:xfrm>
          <a:prstGeom prst="rect">
            <a:avLst/>
          </a:prstGeom>
          <a:noFill/>
        </p:spPr>
        <p:txBody>
          <a:bodyPr wrap="none" rtlCol="0">
            <a:spAutoFit/>
          </a:bodyPr>
          <a:lstStyle/>
          <a:p>
            <a:r>
              <a:rPr kumimoji="1" lang="ja-JP" altLang="en-US" sz="3200"/>
              <a:t>低温</a:t>
            </a:r>
          </a:p>
        </p:txBody>
      </p:sp>
      <p:sp>
        <p:nvSpPr>
          <p:cNvPr id="14" name="テキスト ボックス 13">
            <a:extLst>
              <a:ext uri="{FF2B5EF4-FFF2-40B4-BE49-F238E27FC236}">
                <a16:creationId xmlns:a16="http://schemas.microsoft.com/office/drawing/2014/main" id="{5636EBEB-E294-05C9-BC78-2B12F8A6077E}"/>
              </a:ext>
            </a:extLst>
          </p:cNvPr>
          <p:cNvSpPr txBox="1"/>
          <p:nvPr/>
        </p:nvSpPr>
        <p:spPr>
          <a:xfrm>
            <a:off x="539552" y="4293096"/>
            <a:ext cx="2448272" cy="646331"/>
          </a:xfrm>
          <a:prstGeom prst="rect">
            <a:avLst/>
          </a:prstGeom>
          <a:noFill/>
        </p:spPr>
        <p:txBody>
          <a:bodyPr wrap="square" rtlCol="0">
            <a:spAutoFit/>
          </a:bodyPr>
          <a:lstStyle/>
          <a:p>
            <a:r>
              <a:rPr kumimoji="1" lang="ja-JP" altLang="en-US"/>
              <a:t>まず高温である程度の目処をつける</a:t>
            </a:r>
          </a:p>
        </p:txBody>
      </p:sp>
      <p:sp>
        <p:nvSpPr>
          <p:cNvPr id="15" name="テキスト ボックス 14">
            <a:extLst>
              <a:ext uri="{FF2B5EF4-FFF2-40B4-BE49-F238E27FC236}">
                <a16:creationId xmlns:a16="http://schemas.microsoft.com/office/drawing/2014/main" id="{F76FDE7A-558D-9D82-ECD3-99C49412930C}"/>
              </a:ext>
            </a:extLst>
          </p:cNvPr>
          <p:cNvSpPr txBox="1"/>
          <p:nvPr/>
        </p:nvSpPr>
        <p:spPr>
          <a:xfrm>
            <a:off x="3563888" y="4221088"/>
            <a:ext cx="2448272" cy="923330"/>
          </a:xfrm>
          <a:prstGeom prst="rect">
            <a:avLst/>
          </a:prstGeom>
          <a:noFill/>
        </p:spPr>
        <p:txBody>
          <a:bodyPr wrap="square" rtlCol="0">
            <a:spAutoFit/>
          </a:bodyPr>
          <a:lstStyle/>
          <a:p>
            <a:r>
              <a:rPr kumimoji="1" lang="ja-JP" altLang="en-US"/>
              <a:t>徐々に温度を下げていくと、構造が見えてくる</a:t>
            </a:r>
          </a:p>
        </p:txBody>
      </p:sp>
      <p:sp>
        <p:nvSpPr>
          <p:cNvPr id="16" name="テキスト ボックス 15">
            <a:extLst>
              <a:ext uri="{FF2B5EF4-FFF2-40B4-BE49-F238E27FC236}">
                <a16:creationId xmlns:a16="http://schemas.microsoft.com/office/drawing/2014/main" id="{B560ADEF-44EA-9AF8-1B58-CBF91BBF062C}"/>
              </a:ext>
            </a:extLst>
          </p:cNvPr>
          <p:cNvSpPr txBox="1"/>
          <p:nvPr/>
        </p:nvSpPr>
        <p:spPr>
          <a:xfrm>
            <a:off x="6673424" y="4221088"/>
            <a:ext cx="2448272" cy="1200329"/>
          </a:xfrm>
          <a:prstGeom prst="rect">
            <a:avLst/>
          </a:prstGeom>
          <a:noFill/>
        </p:spPr>
        <p:txBody>
          <a:bodyPr wrap="square" rtlCol="0">
            <a:spAutoFit/>
          </a:bodyPr>
          <a:lstStyle/>
          <a:p>
            <a:r>
              <a:rPr kumimoji="1" lang="ja-JP" altLang="en-US"/>
              <a:t>最終的に温度ゼロに持っていくことで、グローバルミニマムを見つける</a:t>
            </a:r>
          </a:p>
        </p:txBody>
      </p:sp>
      <p:sp>
        <p:nvSpPr>
          <p:cNvPr id="17" name="テキスト ボックス 16">
            <a:extLst>
              <a:ext uri="{FF2B5EF4-FFF2-40B4-BE49-F238E27FC236}">
                <a16:creationId xmlns:a16="http://schemas.microsoft.com/office/drawing/2014/main" id="{CCE39622-31AA-70E7-2FAE-3A165219C6D3}"/>
              </a:ext>
            </a:extLst>
          </p:cNvPr>
          <p:cNvSpPr txBox="1"/>
          <p:nvPr/>
        </p:nvSpPr>
        <p:spPr>
          <a:xfrm>
            <a:off x="323528" y="5517232"/>
            <a:ext cx="8135560" cy="1015663"/>
          </a:xfrm>
          <a:prstGeom prst="rect">
            <a:avLst/>
          </a:prstGeom>
          <a:noFill/>
        </p:spPr>
        <p:txBody>
          <a:bodyPr wrap="none" rtlCol="0">
            <a:spAutoFit/>
          </a:bodyPr>
          <a:lstStyle/>
          <a:p>
            <a:r>
              <a:rPr lang="ja-JP" altLang="en-US" sz="2000"/>
              <a:t>高温から始めて、徐々に温度を下げていく手法を</a:t>
            </a:r>
            <a:r>
              <a:rPr lang="ja-JP" altLang="en-US" sz="2000">
                <a:solidFill>
                  <a:srgbClr val="FF0000"/>
                </a:solidFill>
              </a:rPr>
              <a:t>アニーリング</a:t>
            </a:r>
            <a:r>
              <a:rPr lang="ja-JP" altLang="en-US" sz="2000"/>
              <a:t>と呼ぶ</a:t>
            </a:r>
            <a:endParaRPr lang="en-US" altLang="ja-JP" sz="2000"/>
          </a:p>
          <a:p>
            <a:r>
              <a:rPr kumimoji="1" lang="ja-JP" altLang="en-US" sz="2000"/>
              <a:t>十分遅く温度を下げれば、必ずグローバルミニマムに到達</a:t>
            </a:r>
            <a:endParaRPr kumimoji="1" lang="en-US" altLang="ja-JP" sz="2000"/>
          </a:p>
          <a:p>
            <a:r>
              <a:rPr kumimoji="1" lang="ja-JP" altLang="en-US" sz="2000"/>
              <a:t>アニーリングの温度の下げ方には経験と工夫が必要</a:t>
            </a:r>
          </a:p>
        </p:txBody>
      </p:sp>
    </p:spTree>
    <p:extLst>
      <p:ext uri="{BB962C8B-B14F-4D97-AF65-F5344CB8AC3E}">
        <p14:creationId xmlns:p14="http://schemas.microsoft.com/office/powerpoint/2010/main" val="437897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6571452-73B2-2BB3-7C63-226C0C27959F}"/>
              </a:ext>
            </a:extLst>
          </p:cNvPr>
          <p:cNvSpPr>
            <a:spLocks noGrp="1"/>
          </p:cNvSpPr>
          <p:nvPr>
            <p:ph type="body" sz="quarter" idx="10"/>
          </p:nvPr>
        </p:nvSpPr>
        <p:spPr/>
        <p:txBody>
          <a:bodyPr/>
          <a:lstStyle/>
          <a:p>
            <a:r>
              <a:rPr lang="ja-JP" altLang="en-US"/>
              <a:t>レプリカ交換モンテカルロ法</a:t>
            </a:r>
            <a:endParaRPr kumimoji="1" lang="ja-JP" altLang="en-US"/>
          </a:p>
        </p:txBody>
      </p:sp>
      <p:sp>
        <p:nvSpPr>
          <p:cNvPr id="3" name="テキスト ボックス 2">
            <a:extLst>
              <a:ext uri="{FF2B5EF4-FFF2-40B4-BE49-F238E27FC236}">
                <a16:creationId xmlns:a16="http://schemas.microsoft.com/office/drawing/2014/main" id="{B02E02F9-8E15-DF87-0A5D-DFDB6F287458}"/>
              </a:ext>
            </a:extLst>
          </p:cNvPr>
          <p:cNvSpPr txBox="1"/>
          <p:nvPr/>
        </p:nvSpPr>
        <p:spPr>
          <a:xfrm>
            <a:off x="395536" y="1196752"/>
            <a:ext cx="7571303" cy="830997"/>
          </a:xfrm>
          <a:prstGeom prst="rect">
            <a:avLst/>
          </a:prstGeom>
          <a:noFill/>
        </p:spPr>
        <p:txBody>
          <a:bodyPr wrap="none" rtlCol="0">
            <a:spAutoFit/>
          </a:bodyPr>
          <a:lstStyle/>
          <a:p>
            <a:r>
              <a:rPr kumimoji="1" lang="ja-JP" altLang="en-US" sz="2400"/>
              <a:t>アニーリングは温度の下げ方に対して経験が必要</a:t>
            </a:r>
            <a:endParaRPr kumimoji="1" lang="en-US" altLang="ja-JP" sz="2400"/>
          </a:p>
          <a:p>
            <a:r>
              <a:rPr kumimoji="1" lang="ja-JP" altLang="en-US" sz="2400"/>
              <a:t>長時間計算するのに最終的に基底状態しか得られない</a:t>
            </a:r>
          </a:p>
        </p:txBody>
      </p:sp>
      <p:sp>
        <p:nvSpPr>
          <p:cNvPr id="4" name="テキスト ボックス 3">
            <a:extLst>
              <a:ext uri="{FF2B5EF4-FFF2-40B4-BE49-F238E27FC236}">
                <a16:creationId xmlns:a16="http://schemas.microsoft.com/office/drawing/2014/main" id="{B43205AD-3DF5-8507-1B3A-65D78C22F57D}"/>
              </a:ext>
            </a:extLst>
          </p:cNvPr>
          <p:cNvSpPr txBox="1"/>
          <p:nvPr/>
        </p:nvSpPr>
        <p:spPr>
          <a:xfrm>
            <a:off x="395536" y="2420888"/>
            <a:ext cx="5416868" cy="830997"/>
          </a:xfrm>
          <a:prstGeom prst="rect">
            <a:avLst/>
          </a:prstGeom>
          <a:noFill/>
        </p:spPr>
        <p:txBody>
          <a:bodyPr wrap="none" rtlCol="0">
            <a:spAutoFit/>
          </a:bodyPr>
          <a:lstStyle/>
          <a:p>
            <a:r>
              <a:rPr kumimoji="1" lang="ja-JP" altLang="en-US" sz="2400"/>
              <a:t>温度の下げ方を気にしたくない</a:t>
            </a:r>
            <a:endParaRPr kumimoji="1" lang="en-US" altLang="ja-JP" sz="2400"/>
          </a:p>
          <a:p>
            <a:r>
              <a:rPr kumimoji="1" lang="ja-JP" altLang="en-US" sz="2400"/>
              <a:t>途中の温度の状態もちゃんと調べたい</a:t>
            </a:r>
          </a:p>
        </p:txBody>
      </p:sp>
      <p:sp>
        <p:nvSpPr>
          <p:cNvPr id="5" name="矢印: 下 4">
            <a:extLst>
              <a:ext uri="{FF2B5EF4-FFF2-40B4-BE49-F238E27FC236}">
                <a16:creationId xmlns:a16="http://schemas.microsoft.com/office/drawing/2014/main" id="{01AE0336-F9E5-3097-59AC-524C199159DA}"/>
              </a:ext>
            </a:extLst>
          </p:cNvPr>
          <p:cNvSpPr/>
          <p:nvPr/>
        </p:nvSpPr>
        <p:spPr>
          <a:xfrm>
            <a:off x="4139952" y="3645024"/>
            <a:ext cx="504056"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FCE1C6B-043E-5489-6786-A8F58A8AA701}"/>
              </a:ext>
            </a:extLst>
          </p:cNvPr>
          <p:cNvSpPr txBox="1"/>
          <p:nvPr/>
        </p:nvSpPr>
        <p:spPr>
          <a:xfrm>
            <a:off x="827584" y="4437112"/>
            <a:ext cx="7941598" cy="954107"/>
          </a:xfrm>
          <a:prstGeom prst="rect">
            <a:avLst/>
          </a:prstGeom>
          <a:noFill/>
        </p:spPr>
        <p:txBody>
          <a:bodyPr wrap="none" rtlCol="0">
            <a:spAutoFit/>
          </a:bodyPr>
          <a:lstStyle/>
          <a:p>
            <a:pPr algn="ctr"/>
            <a:r>
              <a:rPr lang="ja-JP" altLang="en-US" sz="2800"/>
              <a:t>レプリカ交換モンテカルロ法</a:t>
            </a:r>
            <a:endParaRPr lang="en-US" altLang="ja-JP" sz="2800"/>
          </a:p>
          <a:p>
            <a:pPr algn="ctr"/>
            <a:r>
              <a:rPr kumimoji="1" lang="en-US" altLang="ja-JP" sz="2800"/>
              <a:t>(Replica Exchange </a:t>
            </a:r>
            <a:r>
              <a:rPr lang="en-US" altLang="ja-JP" sz="2800"/>
              <a:t>Monte Carlo Method, REMC)</a:t>
            </a:r>
            <a:endParaRPr kumimoji="1" lang="ja-JP" altLang="en-US" sz="2800"/>
          </a:p>
        </p:txBody>
      </p:sp>
      <p:sp>
        <p:nvSpPr>
          <p:cNvPr id="7" name="テキスト ボックス 6">
            <a:extLst>
              <a:ext uri="{FF2B5EF4-FFF2-40B4-BE49-F238E27FC236}">
                <a16:creationId xmlns:a16="http://schemas.microsoft.com/office/drawing/2014/main" id="{67D82E71-648E-90A5-2099-156D248C1DF9}"/>
              </a:ext>
            </a:extLst>
          </p:cNvPr>
          <p:cNvSpPr txBox="1"/>
          <p:nvPr/>
        </p:nvSpPr>
        <p:spPr>
          <a:xfrm>
            <a:off x="1187624" y="5733256"/>
            <a:ext cx="6865919" cy="646331"/>
          </a:xfrm>
          <a:prstGeom prst="rect">
            <a:avLst/>
          </a:prstGeom>
          <a:noFill/>
        </p:spPr>
        <p:txBody>
          <a:bodyPr wrap="none" rtlCol="0">
            <a:spAutoFit/>
          </a:bodyPr>
          <a:lstStyle/>
          <a:p>
            <a:r>
              <a:rPr kumimoji="1" lang="en-US" altLang="ja-JP"/>
              <a:t>R. H. Swendsen and J-S. Wang, Phys. Rev. Lett. 57 2607 (1986)</a:t>
            </a:r>
          </a:p>
          <a:p>
            <a:r>
              <a:rPr lang="en-US" altLang="ja-JP"/>
              <a:t>K. Hukushima and K. Nemoto, J. Phys. Soc. Jpn. 65 1604 (1996)</a:t>
            </a:r>
            <a:endParaRPr kumimoji="1" lang="ja-JP" altLang="en-US"/>
          </a:p>
        </p:txBody>
      </p:sp>
    </p:spTree>
    <p:extLst>
      <p:ext uri="{BB962C8B-B14F-4D97-AF65-F5344CB8AC3E}">
        <p14:creationId xmlns:p14="http://schemas.microsoft.com/office/powerpoint/2010/main" val="123079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7B22A0-F498-32B1-08C2-FA3C30EA8522}"/>
              </a:ext>
            </a:extLst>
          </p:cNvPr>
          <p:cNvSpPr>
            <a:spLocks noGrp="1"/>
          </p:cNvSpPr>
          <p:nvPr>
            <p:ph type="body" sz="quarter" idx="10"/>
          </p:nvPr>
        </p:nvSpPr>
        <p:spPr/>
        <p:txBody>
          <a:bodyPr/>
          <a:lstStyle/>
          <a:p>
            <a:r>
              <a:rPr lang="ja-JP" altLang="en-US"/>
              <a:t>レプリカ交換モンテカルロ法</a:t>
            </a:r>
            <a:endParaRPr kumimoji="1" lang="ja-JP" altLang="en-US"/>
          </a:p>
        </p:txBody>
      </p:sp>
      <p:pic>
        <p:nvPicPr>
          <p:cNvPr id="1026" name="Picture 2" descr="分子のイラスト">
            <a:extLst>
              <a:ext uri="{FF2B5EF4-FFF2-40B4-BE49-F238E27FC236}">
                <a16:creationId xmlns:a16="http://schemas.microsoft.com/office/drawing/2014/main" id="{724BBF68-8342-83F3-FD6B-9F844C91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071A469-1410-E50A-C4C5-4AFC9D3F51F3}"/>
              </a:ext>
            </a:extLst>
          </p:cNvPr>
          <p:cNvSpPr txBox="1"/>
          <p:nvPr/>
        </p:nvSpPr>
        <p:spPr>
          <a:xfrm>
            <a:off x="683568" y="1124744"/>
            <a:ext cx="4031873" cy="369332"/>
          </a:xfrm>
          <a:prstGeom prst="rect">
            <a:avLst/>
          </a:prstGeom>
          <a:noFill/>
        </p:spPr>
        <p:txBody>
          <a:bodyPr wrap="none" rtlCol="0">
            <a:spAutoFit/>
          </a:bodyPr>
          <a:lstStyle/>
          <a:p>
            <a:r>
              <a:rPr lang="ja-JP" altLang="en-US"/>
              <a:t>全く同じ系を複数用意する</a:t>
            </a:r>
            <a:r>
              <a:rPr lang="en-US" altLang="ja-JP"/>
              <a:t>(</a:t>
            </a:r>
            <a:r>
              <a:rPr lang="ja-JP" altLang="en-US"/>
              <a:t>レプリカ</a:t>
            </a:r>
            <a:r>
              <a:rPr lang="en-US" altLang="ja-JP"/>
              <a:t>)</a:t>
            </a:r>
            <a:endParaRPr kumimoji="1" lang="ja-JP" altLang="en-US"/>
          </a:p>
        </p:txBody>
      </p:sp>
      <p:pic>
        <p:nvPicPr>
          <p:cNvPr id="4" name="Picture 2" descr="分子のイラスト">
            <a:extLst>
              <a:ext uri="{FF2B5EF4-FFF2-40B4-BE49-F238E27FC236}">
                <a16:creationId xmlns:a16="http://schemas.microsoft.com/office/drawing/2014/main" id="{5B9D3ABC-D348-D0C0-A320-A148D8BAD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分子のイラスト">
            <a:extLst>
              <a:ext uri="{FF2B5EF4-FFF2-40B4-BE49-F238E27FC236}">
                <a16:creationId xmlns:a16="http://schemas.microsoft.com/office/drawing/2014/main" id="{42B1FB42-159F-8C63-DDEC-4A148D1A8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分子のイラスト">
            <a:extLst>
              <a:ext uri="{FF2B5EF4-FFF2-40B4-BE49-F238E27FC236}">
                <a16:creationId xmlns:a16="http://schemas.microsoft.com/office/drawing/2014/main" id="{2F9274C6-6EAD-E408-7910-28D0D3746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46D05AE-730B-2CC5-F49F-707249301806}"/>
              </a:ext>
            </a:extLst>
          </p:cNvPr>
          <p:cNvSpPr txBox="1"/>
          <p:nvPr/>
        </p:nvSpPr>
        <p:spPr>
          <a:xfrm>
            <a:off x="395536" y="3068960"/>
            <a:ext cx="5493812" cy="369332"/>
          </a:xfrm>
          <a:prstGeom prst="rect">
            <a:avLst/>
          </a:prstGeom>
          <a:noFill/>
        </p:spPr>
        <p:txBody>
          <a:bodyPr wrap="none" rtlCol="0">
            <a:spAutoFit/>
          </a:bodyPr>
          <a:lstStyle/>
          <a:p>
            <a:r>
              <a:rPr kumimoji="1" lang="ja-JP" altLang="en-US"/>
              <a:t>異なる温度で計算を実行。たまに温度を交換する。</a:t>
            </a:r>
          </a:p>
        </p:txBody>
      </p:sp>
      <p:pic>
        <p:nvPicPr>
          <p:cNvPr id="8" name="Picture 2" descr="分子のイラスト">
            <a:extLst>
              <a:ext uri="{FF2B5EF4-FFF2-40B4-BE49-F238E27FC236}">
                <a16:creationId xmlns:a16="http://schemas.microsoft.com/office/drawing/2014/main" id="{B180937A-183F-C052-1C80-40C416A33F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分子のイラスト">
            <a:extLst>
              <a:ext uri="{FF2B5EF4-FFF2-40B4-BE49-F238E27FC236}">
                <a16:creationId xmlns:a16="http://schemas.microsoft.com/office/drawing/2014/main" id="{D9BC1A87-EE3C-0D5E-244E-D8BAE0C78E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分子のイラスト">
            <a:extLst>
              <a:ext uri="{FF2B5EF4-FFF2-40B4-BE49-F238E27FC236}">
                <a16:creationId xmlns:a16="http://schemas.microsoft.com/office/drawing/2014/main" id="{BE09D389-C76C-A274-A78D-62D58BFA84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分子のイラスト">
            <a:extLst>
              <a:ext uri="{FF2B5EF4-FFF2-40B4-BE49-F238E27FC236}">
                <a16:creationId xmlns:a16="http://schemas.microsoft.com/office/drawing/2014/main" id="{71A2F054-DE98-1109-1A5A-485DBBDDBB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矢印: 右 11">
            <a:extLst>
              <a:ext uri="{FF2B5EF4-FFF2-40B4-BE49-F238E27FC236}">
                <a16:creationId xmlns:a16="http://schemas.microsoft.com/office/drawing/2014/main" id="{33626638-D38C-2663-6522-48159B457C79}"/>
              </a:ext>
            </a:extLst>
          </p:cNvPr>
          <p:cNvSpPr/>
          <p:nvPr/>
        </p:nvSpPr>
        <p:spPr>
          <a:xfrm>
            <a:off x="2411760"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0B0A9536-B049-E832-4E17-A17270D5030A}"/>
              </a:ext>
            </a:extLst>
          </p:cNvPr>
          <p:cNvSpPr/>
          <p:nvPr/>
        </p:nvSpPr>
        <p:spPr>
          <a:xfrm>
            <a:off x="2411760"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9C667EE5-781D-B1FA-86A9-45E833ABDD39}"/>
              </a:ext>
            </a:extLst>
          </p:cNvPr>
          <p:cNvSpPr/>
          <p:nvPr/>
        </p:nvSpPr>
        <p:spPr>
          <a:xfrm>
            <a:off x="2411760"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0401B33A-65D0-9F20-6EEC-8919EB42EDF7}"/>
              </a:ext>
            </a:extLst>
          </p:cNvPr>
          <p:cNvSpPr/>
          <p:nvPr/>
        </p:nvSpPr>
        <p:spPr>
          <a:xfrm>
            <a:off x="241176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CBCAD86-24D8-88FF-8E80-79CD93BBF6BF}"/>
              </a:ext>
            </a:extLst>
          </p:cNvPr>
          <p:cNvSpPr txBox="1"/>
          <p:nvPr/>
        </p:nvSpPr>
        <p:spPr>
          <a:xfrm>
            <a:off x="251520" y="3429000"/>
            <a:ext cx="646331" cy="369332"/>
          </a:xfrm>
          <a:prstGeom prst="rect">
            <a:avLst/>
          </a:prstGeom>
          <a:noFill/>
        </p:spPr>
        <p:txBody>
          <a:bodyPr wrap="none" rtlCol="0">
            <a:spAutoFit/>
          </a:bodyPr>
          <a:lstStyle/>
          <a:p>
            <a:r>
              <a:rPr kumimoji="1" lang="ja-JP" altLang="en-US"/>
              <a:t>高温</a:t>
            </a:r>
          </a:p>
        </p:txBody>
      </p:sp>
      <p:sp>
        <p:nvSpPr>
          <p:cNvPr id="17" name="テキスト ボックス 16">
            <a:extLst>
              <a:ext uri="{FF2B5EF4-FFF2-40B4-BE49-F238E27FC236}">
                <a16:creationId xmlns:a16="http://schemas.microsoft.com/office/drawing/2014/main" id="{9526E200-032F-36F7-1161-4F9B78233386}"/>
              </a:ext>
            </a:extLst>
          </p:cNvPr>
          <p:cNvSpPr txBox="1"/>
          <p:nvPr/>
        </p:nvSpPr>
        <p:spPr>
          <a:xfrm>
            <a:off x="325269" y="6381328"/>
            <a:ext cx="646331" cy="369332"/>
          </a:xfrm>
          <a:prstGeom prst="rect">
            <a:avLst/>
          </a:prstGeom>
          <a:noFill/>
        </p:spPr>
        <p:txBody>
          <a:bodyPr wrap="none" rtlCol="0">
            <a:spAutoFit/>
          </a:bodyPr>
          <a:lstStyle/>
          <a:p>
            <a:r>
              <a:rPr lang="ja-JP" altLang="en-US"/>
              <a:t>低温</a:t>
            </a:r>
            <a:endParaRPr kumimoji="1" lang="ja-JP" altLang="en-US"/>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CF64BEEB-1740-BA56-5A06-999B1DA365EA}"/>
                  </a:ext>
                </a:extLst>
              </p:cNvPr>
              <p:cNvSpPr txBox="1"/>
              <p:nvPr/>
            </p:nvSpPr>
            <p:spPr>
              <a:xfrm>
                <a:off x="1022134" y="3645024"/>
                <a:ext cx="4535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p:sp>
            <p:nvSpPr>
              <p:cNvPr id="18" name="テキスト ボックス 17">
                <a:extLst>
                  <a:ext uri="{FF2B5EF4-FFF2-40B4-BE49-F238E27FC236}">
                    <a16:creationId xmlns:a16="http://schemas.microsoft.com/office/drawing/2014/main" id="{CF64BEEB-1740-BA56-5A06-999B1DA365EA}"/>
                  </a:ext>
                </a:extLst>
              </p:cNvPr>
              <p:cNvSpPr txBox="1">
                <a:spLocks noRot="1" noChangeAspect="1" noMove="1" noResize="1" noEditPoints="1" noAdjustHandles="1" noChangeArrowheads="1" noChangeShapeType="1" noTextEdit="1"/>
              </p:cNvSpPr>
              <p:nvPr/>
            </p:nvSpPr>
            <p:spPr>
              <a:xfrm>
                <a:off x="1022134" y="3645024"/>
                <a:ext cx="453522"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B23F69FE-9C6C-0C58-560F-D1A159CC2187}"/>
                  </a:ext>
                </a:extLst>
              </p:cNvPr>
              <p:cNvSpPr txBox="1"/>
              <p:nvPr/>
            </p:nvSpPr>
            <p:spPr>
              <a:xfrm>
                <a:off x="1043608" y="4509120"/>
                <a:ext cx="46179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2</m:t>
                          </m:r>
                        </m:sub>
                      </m:sSub>
                    </m:oMath>
                  </m:oMathPara>
                </a14:m>
                <a:endParaRPr kumimoji="1" lang="ja-JP" altLang="en-US" sz="2800"/>
              </a:p>
            </p:txBody>
          </p:sp>
        </mc:Choice>
        <mc:Fallback>
          <p:sp>
            <p:nvSpPr>
              <p:cNvPr id="19" name="テキスト ボックス 18">
                <a:extLst>
                  <a:ext uri="{FF2B5EF4-FFF2-40B4-BE49-F238E27FC236}">
                    <a16:creationId xmlns:a16="http://schemas.microsoft.com/office/drawing/2014/main" id="{B23F69FE-9C6C-0C58-560F-D1A159CC2187}"/>
                  </a:ext>
                </a:extLst>
              </p:cNvPr>
              <p:cNvSpPr txBox="1">
                <a:spLocks noRot="1" noChangeAspect="1" noMove="1" noResize="1" noEditPoints="1" noAdjustHandles="1" noChangeArrowheads="1" noChangeShapeType="1" noTextEdit="1"/>
              </p:cNvSpPr>
              <p:nvPr/>
            </p:nvSpPr>
            <p:spPr>
              <a:xfrm>
                <a:off x="1043608" y="4509120"/>
                <a:ext cx="461793"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4A24BD37-DE62-B101-E2F1-1B82B81C492D}"/>
                  </a:ext>
                </a:extLst>
              </p:cNvPr>
              <p:cNvSpPr txBox="1"/>
              <p:nvPr/>
            </p:nvSpPr>
            <p:spPr>
              <a:xfrm>
                <a:off x="1043608" y="5374377"/>
                <a:ext cx="46179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3</m:t>
                          </m:r>
                        </m:sub>
                      </m:sSub>
                    </m:oMath>
                  </m:oMathPara>
                </a14:m>
                <a:endParaRPr kumimoji="1" lang="ja-JP" altLang="en-US" sz="2800"/>
              </a:p>
            </p:txBody>
          </p:sp>
        </mc:Choice>
        <mc:Fallback>
          <p:sp>
            <p:nvSpPr>
              <p:cNvPr id="20" name="テキスト ボックス 19">
                <a:extLst>
                  <a:ext uri="{FF2B5EF4-FFF2-40B4-BE49-F238E27FC236}">
                    <a16:creationId xmlns:a16="http://schemas.microsoft.com/office/drawing/2014/main" id="{4A24BD37-DE62-B101-E2F1-1B82B81C492D}"/>
                  </a:ext>
                </a:extLst>
              </p:cNvPr>
              <p:cNvSpPr txBox="1">
                <a:spLocks noRot="1" noChangeAspect="1" noMove="1" noResize="1" noEditPoints="1" noAdjustHandles="1" noChangeArrowheads="1" noChangeShapeType="1" noTextEdit="1"/>
              </p:cNvSpPr>
              <p:nvPr/>
            </p:nvSpPr>
            <p:spPr>
              <a:xfrm>
                <a:off x="1043608" y="5374377"/>
                <a:ext cx="461793" cy="43088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0D9C973E-803A-0E95-7076-210E33A88B36}"/>
                  </a:ext>
                </a:extLst>
              </p:cNvPr>
              <p:cNvSpPr txBox="1"/>
              <p:nvPr/>
            </p:nvSpPr>
            <p:spPr>
              <a:xfrm>
                <a:off x="1043608" y="6166465"/>
                <a:ext cx="4535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4</m:t>
                          </m:r>
                        </m:sub>
                      </m:sSub>
                    </m:oMath>
                  </m:oMathPara>
                </a14:m>
                <a:endParaRPr kumimoji="1" lang="ja-JP" altLang="en-US" sz="2800"/>
              </a:p>
            </p:txBody>
          </p:sp>
        </mc:Choice>
        <mc:Fallback>
          <p:sp>
            <p:nvSpPr>
              <p:cNvPr id="21" name="テキスト ボックス 20">
                <a:extLst>
                  <a:ext uri="{FF2B5EF4-FFF2-40B4-BE49-F238E27FC236}">
                    <a16:creationId xmlns:a16="http://schemas.microsoft.com/office/drawing/2014/main" id="{0D9C973E-803A-0E95-7076-210E33A88B36}"/>
                  </a:ext>
                </a:extLst>
              </p:cNvPr>
              <p:cNvSpPr txBox="1">
                <a:spLocks noRot="1" noChangeAspect="1" noMove="1" noResize="1" noEditPoints="1" noAdjustHandles="1" noChangeArrowheads="1" noChangeShapeType="1" noTextEdit="1"/>
              </p:cNvSpPr>
              <p:nvPr/>
            </p:nvSpPr>
            <p:spPr>
              <a:xfrm>
                <a:off x="1043608" y="6166465"/>
                <a:ext cx="453522" cy="430887"/>
              </a:xfrm>
              <a:prstGeom prst="rect">
                <a:avLst/>
              </a:prstGeom>
              <a:blipFill>
                <a:blip r:embed="rId8"/>
                <a:stretch>
                  <a:fillRect/>
                </a:stretch>
              </a:blipFill>
            </p:spPr>
            <p:txBody>
              <a:bodyPr/>
              <a:lstStyle/>
              <a:p>
                <a:r>
                  <a:rPr lang="ja-JP" altLang="en-US">
                    <a:noFill/>
                  </a:rPr>
                  <a:t> </a:t>
                </a:r>
              </a:p>
            </p:txBody>
          </p:sp>
        </mc:Fallback>
      </mc:AlternateContent>
      <p:pic>
        <p:nvPicPr>
          <p:cNvPr id="22" name="Picture 2" descr="分子のイラスト">
            <a:extLst>
              <a:ext uri="{FF2B5EF4-FFF2-40B4-BE49-F238E27FC236}">
                <a16:creationId xmlns:a16="http://schemas.microsoft.com/office/drawing/2014/main" id="{DD6F5F94-4EAC-443A-C0C0-625AAE478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分子のイラスト">
            <a:extLst>
              <a:ext uri="{FF2B5EF4-FFF2-40B4-BE49-F238E27FC236}">
                <a16:creationId xmlns:a16="http://schemas.microsoft.com/office/drawing/2014/main" id="{1C52474B-2995-1A4D-7399-CF5C662F5C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分子のイラスト">
            <a:extLst>
              <a:ext uri="{FF2B5EF4-FFF2-40B4-BE49-F238E27FC236}">
                <a16:creationId xmlns:a16="http://schemas.microsoft.com/office/drawing/2014/main" id="{6FEB92EC-9E36-2A9E-545A-B0AEC3791E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2" descr="分子のイラスト">
            <a:extLst>
              <a:ext uri="{FF2B5EF4-FFF2-40B4-BE49-F238E27FC236}">
                <a16:creationId xmlns:a16="http://schemas.microsoft.com/office/drawing/2014/main" id="{7236BF61-BA5F-FF1D-3E55-D4A9924350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矢印: 右 25">
            <a:extLst>
              <a:ext uri="{FF2B5EF4-FFF2-40B4-BE49-F238E27FC236}">
                <a16:creationId xmlns:a16="http://schemas.microsoft.com/office/drawing/2014/main" id="{50DED89E-6088-B5E4-FA77-DC2DF5109D4B}"/>
              </a:ext>
            </a:extLst>
          </p:cNvPr>
          <p:cNvSpPr/>
          <p:nvPr/>
        </p:nvSpPr>
        <p:spPr>
          <a:xfrm rot="2700000">
            <a:off x="3863215" y="4160374"/>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Picture 2" descr="分子のイラスト">
            <a:extLst>
              <a:ext uri="{FF2B5EF4-FFF2-40B4-BE49-F238E27FC236}">
                <a16:creationId xmlns:a16="http://schemas.microsoft.com/office/drawing/2014/main" id="{7B8C8F1F-9F21-214F-5A0F-FBDF3A3338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2" descr="分子のイラスト">
            <a:extLst>
              <a:ext uri="{FF2B5EF4-FFF2-40B4-BE49-F238E27FC236}">
                <a16:creationId xmlns:a16="http://schemas.microsoft.com/office/drawing/2014/main" id="{2FDC3FFD-BC03-C14D-E780-9B6DEA9B30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分子のイラスト">
            <a:extLst>
              <a:ext uri="{FF2B5EF4-FFF2-40B4-BE49-F238E27FC236}">
                <a16:creationId xmlns:a16="http://schemas.microsoft.com/office/drawing/2014/main" id="{A025DC83-7167-68B0-5E4E-E8BC8010AD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2" descr="分子のイラスト">
            <a:extLst>
              <a:ext uri="{FF2B5EF4-FFF2-40B4-BE49-F238E27FC236}">
                <a16:creationId xmlns:a16="http://schemas.microsoft.com/office/drawing/2014/main" id="{31487F9D-BAB1-B89E-5CEE-9A440355BA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矢印: 右 30">
            <a:extLst>
              <a:ext uri="{FF2B5EF4-FFF2-40B4-BE49-F238E27FC236}">
                <a16:creationId xmlns:a16="http://schemas.microsoft.com/office/drawing/2014/main" id="{93843722-CAA5-337E-9A3F-1C5AE3262D8B}"/>
              </a:ext>
            </a:extLst>
          </p:cNvPr>
          <p:cNvSpPr/>
          <p:nvPr/>
        </p:nvSpPr>
        <p:spPr>
          <a:xfrm rot="18900000">
            <a:off x="3863215" y="41603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491A07B2-A44F-825B-B65F-347F2364A7AE}"/>
              </a:ext>
            </a:extLst>
          </p:cNvPr>
          <p:cNvSpPr/>
          <p:nvPr/>
        </p:nvSpPr>
        <p:spPr>
          <a:xfrm rot="2700000">
            <a:off x="3863214" y="5816559"/>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EA7F8F90-E1ED-CE06-88C5-AD9CDF5B2B2B}"/>
              </a:ext>
            </a:extLst>
          </p:cNvPr>
          <p:cNvSpPr/>
          <p:nvPr/>
        </p:nvSpPr>
        <p:spPr>
          <a:xfrm rot="18900000">
            <a:off x="3863214" y="5816561"/>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87AE33D3-BDDA-0782-F183-F13F76BEC66D}"/>
              </a:ext>
            </a:extLst>
          </p:cNvPr>
          <p:cNvSpPr/>
          <p:nvPr/>
        </p:nvSpPr>
        <p:spPr>
          <a:xfrm>
            <a:off x="5508104"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F36B8143-9C69-0B5D-0592-2DB39CBC8CF3}"/>
              </a:ext>
            </a:extLst>
          </p:cNvPr>
          <p:cNvSpPr/>
          <p:nvPr/>
        </p:nvSpPr>
        <p:spPr>
          <a:xfrm>
            <a:off x="5508104"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270F4255-3422-AB68-F50A-1C2BB07C96C6}"/>
              </a:ext>
            </a:extLst>
          </p:cNvPr>
          <p:cNvSpPr/>
          <p:nvPr/>
        </p:nvSpPr>
        <p:spPr>
          <a:xfrm>
            <a:off x="5508104"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ED64BCF5-8802-74E0-5C12-AEDFC3664CC8}"/>
              </a:ext>
            </a:extLst>
          </p:cNvPr>
          <p:cNvSpPr/>
          <p:nvPr/>
        </p:nvSpPr>
        <p:spPr>
          <a:xfrm>
            <a:off x="5508104"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Picture 2" descr="分子のイラスト">
            <a:extLst>
              <a:ext uri="{FF2B5EF4-FFF2-40B4-BE49-F238E27FC236}">
                <a16:creationId xmlns:a16="http://schemas.microsoft.com/office/drawing/2014/main" id="{270384B0-C915-70DE-0EEF-5E69FF1538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2" descr="分子のイラスト">
            <a:extLst>
              <a:ext uri="{FF2B5EF4-FFF2-40B4-BE49-F238E27FC236}">
                <a16:creationId xmlns:a16="http://schemas.microsoft.com/office/drawing/2014/main" id="{9D194B1B-99D1-DC24-045D-D592D4F791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2" descr="分子のイラスト">
            <a:extLst>
              <a:ext uri="{FF2B5EF4-FFF2-40B4-BE49-F238E27FC236}">
                <a16:creationId xmlns:a16="http://schemas.microsoft.com/office/drawing/2014/main" id="{F03C10AE-787C-C8D4-E199-ADEC0113A2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2" descr="分子のイラスト">
            <a:extLst>
              <a:ext uri="{FF2B5EF4-FFF2-40B4-BE49-F238E27FC236}">
                <a16:creationId xmlns:a16="http://schemas.microsoft.com/office/drawing/2014/main" id="{049B6437-75EE-21BF-BC61-F7215DBE27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2" name="矢印: 右 41">
            <a:extLst>
              <a:ext uri="{FF2B5EF4-FFF2-40B4-BE49-F238E27FC236}">
                <a16:creationId xmlns:a16="http://schemas.microsoft.com/office/drawing/2014/main" id="{30D3D819-CF46-9281-5CC9-9D6E47D3703B}"/>
              </a:ext>
            </a:extLst>
          </p:cNvPr>
          <p:cNvSpPr/>
          <p:nvPr/>
        </p:nvSpPr>
        <p:spPr>
          <a:xfrm rot="2700000">
            <a:off x="6959559" y="50964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F0C21EE5-CD76-AC55-F468-1FBF38F41F73}"/>
              </a:ext>
            </a:extLst>
          </p:cNvPr>
          <p:cNvSpPr/>
          <p:nvPr/>
        </p:nvSpPr>
        <p:spPr>
          <a:xfrm rot="18900000">
            <a:off x="6959559" y="5096478"/>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0A18FC33-1A97-64A7-D91C-785432D5E1C9}"/>
              </a:ext>
            </a:extLst>
          </p:cNvPr>
          <p:cNvSpPr/>
          <p:nvPr/>
        </p:nvSpPr>
        <p:spPr>
          <a:xfrm>
            <a:off x="7020272"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92B1F2C-67CE-22E9-A288-7C55B4FB24DB}"/>
              </a:ext>
            </a:extLst>
          </p:cNvPr>
          <p:cNvSpPr/>
          <p:nvPr/>
        </p:nvSpPr>
        <p:spPr>
          <a:xfrm>
            <a:off x="709228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CF4041B-2943-881E-ADCC-BD1C842771CC}"/>
              </a:ext>
            </a:extLst>
          </p:cNvPr>
          <p:cNvSpPr txBox="1"/>
          <p:nvPr/>
        </p:nvSpPr>
        <p:spPr>
          <a:xfrm>
            <a:off x="7943309" y="5003884"/>
            <a:ext cx="877163" cy="369332"/>
          </a:xfrm>
          <a:prstGeom prst="rect">
            <a:avLst/>
          </a:prstGeom>
          <a:noFill/>
        </p:spPr>
        <p:txBody>
          <a:bodyPr wrap="none" rtlCol="0">
            <a:spAutoFit/>
          </a:bodyPr>
          <a:lstStyle/>
          <a:p>
            <a:r>
              <a:rPr kumimoji="1" lang="ja-JP" altLang="en-US"/>
              <a:t>・・・</a:t>
            </a:r>
          </a:p>
        </p:txBody>
      </p:sp>
    </p:spTree>
    <p:extLst>
      <p:ext uri="{BB962C8B-B14F-4D97-AF65-F5344CB8AC3E}">
        <p14:creationId xmlns:p14="http://schemas.microsoft.com/office/powerpoint/2010/main" val="1083345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72A04D-2B5A-BEDB-FA36-24E648D73ECC}"/>
              </a:ext>
            </a:extLst>
          </p:cNvPr>
          <p:cNvSpPr>
            <a:spLocks noGrp="1"/>
          </p:cNvSpPr>
          <p:nvPr>
            <p:ph type="body" sz="quarter" idx="10"/>
          </p:nvPr>
        </p:nvSpPr>
        <p:spPr/>
        <p:txBody>
          <a:bodyPr/>
          <a:lstStyle/>
          <a:p>
            <a:r>
              <a:rPr lang="ja-JP" altLang="en-US"/>
              <a:t>レプリカ交換モンテカルロ法</a:t>
            </a:r>
            <a:endParaRPr lang="en-US" altLang="ja-JP"/>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B492D32-178F-E3E7-7374-3408DFC0F6FD}"/>
                  </a:ext>
                </a:extLst>
              </p:cNvPr>
              <p:cNvSpPr txBox="1"/>
              <p:nvPr/>
            </p:nvSpPr>
            <p:spPr>
              <a:xfrm>
                <a:off x="395536" y="1196752"/>
                <a:ext cx="5428089" cy="1023485"/>
              </a:xfrm>
              <a:prstGeom prst="rect">
                <a:avLst/>
              </a:prstGeom>
              <a:noFill/>
            </p:spPr>
            <p:txBody>
              <a:bodyPr wrap="none" rtlCol="0">
                <a:spAutoFit/>
              </a:bodyPr>
              <a:lstStyle/>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のエネルギー</a:t>
                </a:r>
                <a:endParaRPr lang="en-US" altLang="ja-JP" sz="2800"/>
              </a:p>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の逆温度</a:t>
                </a:r>
              </a:p>
            </p:txBody>
          </p:sp>
        </mc:Choice>
        <mc:Fallback>
          <p:sp>
            <p:nvSpPr>
              <p:cNvPr id="3" name="テキスト ボックス 2">
                <a:extLst>
                  <a:ext uri="{FF2B5EF4-FFF2-40B4-BE49-F238E27FC236}">
                    <a16:creationId xmlns:a16="http://schemas.microsoft.com/office/drawing/2014/main" id="{6B492D32-178F-E3E7-7374-3408DFC0F6FD}"/>
                  </a:ext>
                </a:extLst>
              </p:cNvPr>
              <p:cNvSpPr txBox="1">
                <a:spLocks noRot="1" noChangeAspect="1" noMove="1" noResize="1" noEditPoints="1" noAdjustHandles="1" noChangeArrowheads="1" noChangeShapeType="1" noTextEdit="1"/>
              </p:cNvSpPr>
              <p:nvPr/>
            </p:nvSpPr>
            <p:spPr>
              <a:xfrm>
                <a:off x="395536" y="1196752"/>
                <a:ext cx="5428089" cy="1023485"/>
              </a:xfrm>
              <a:prstGeom prst="rect">
                <a:avLst/>
              </a:prstGeom>
              <a:blipFill>
                <a:blip r:embed="rId2"/>
                <a:stretch>
                  <a:fillRect t="-7738" r="-899" b="-119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184EBD2A-157A-DDD0-B3A9-5F503E6BBA30}"/>
                  </a:ext>
                </a:extLst>
              </p:cNvPr>
              <p:cNvSpPr txBox="1"/>
              <p:nvPr/>
            </p:nvSpPr>
            <p:spPr>
              <a:xfrm>
                <a:off x="467544" y="2492896"/>
                <a:ext cx="7742825" cy="461665"/>
              </a:xfrm>
              <a:prstGeom prst="rect">
                <a:avLst/>
              </a:prstGeom>
              <a:noFill/>
            </p:spPr>
            <p:txBody>
              <a:bodyPr wrap="none" rtlCol="0">
                <a:spAutoFit/>
              </a:bodyPr>
              <a:lstStyle/>
              <a:p>
                <a:r>
                  <a:rPr kumimoji="1" lang="ja-JP" altLang="en-US" sz="2400"/>
                  <a:t>上記２つで温度交換をする確率</a:t>
                </a:r>
                <a14:m>
                  <m:oMath xmlns:m="http://schemas.openxmlformats.org/officeDocument/2006/math">
                    <m:r>
                      <a:rPr kumimoji="1" lang="en-US" altLang="ja-JP" sz="2400" b="0" i="1" smtClean="0">
                        <a:latin typeface="Cambria Math" panose="02040503050406030204" pitchFamily="18" charset="0"/>
                      </a:rPr>
                      <m:t>𝑝</m:t>
                    </m:r>
                    <m:r>
                      <a:rPr lang="ja-JP" altLang="en-US" sz="2400" i="1">
                        <a:latin typeface="Cambria Math" panose="02040503050406030204" pitchFamily="18" charset="0"/>
                      </a:rPr>
                      <m:t>を</m:t>
                    </m:r>
                  </m:oMath>
                </a14:m>
                <a:r>
                  <a:rPr kumimoji="1" lang="ja-JP" altLang="en-US" sz="2400"/>
                  <a:t>以下のように定める</a:t>
                </a:r>
              </a:p>
            </p:txBody>
          </p:sp>
        </mc:Choice>
        <mc:Fallback>
          <p:sp>
            <p:nvSpPr>
              <p:cNvPr id="5" name="テキスト ボックス 4">
                <a:extLst>
                  <a:ext uri="{FF2B5EF4-FFF2-40B4-BE49-F238E27FC236}">
                    <a16:creationId xmlns:a16="http://schemas.microsoft.com/office/drawing/2014/main" id="{184EBD2A-157A-DDD0-B3A9-5F503E6BBA30}"/>
                  </a:ext>
                </a:extLst>
              </p:cNvPr>
              <p:cNvSpPr txBox="1">
                <a:spLocks noRot="1" noChangeAspect="1" noMove="1" noResize="1" noEditPoints="1" noAdjustHandles="1" noChangeArrowheads="1" noChangeShapeType="1" noTextEdit="1"/>
              </p:cNvSpPr>
              <p:nvPr/>
            </p:nvSpPr>
            <p:spPr>
              <a:xfrm>
                <a:off x="467544" y="2492896"/>
                <a:ext cx="7742825" cy="461665"/>
              </a:xfrm>
              <a:prstGeom prst="rect">
                <a:avLst/>
              </a:prstGeom>
              <a:blipFill>
                <a:blip r:embed="rId3"/>
                <a:stretch>
                  <a:fillRect l="-1260" t="-14474" r="-236"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0C7F7BDD-32E9-76E0-1FFA-5B8A87ACB63C}"/>
                  </a:ext>
                </a:extLst>
              </p:cNvPr>
              <p:cNvSpPr txBox="1"/>
              <p:nvPr/>
            </p:nvSpPr>
            <p:spPr>
              <a:xfrm>
                <a:off x="1331640" y="3068960"/>
                <a:ext cx="5832648" cy="55271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min</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𝑗</m:t>
                                              </m:r>
                                            </m:sub>
                                          </m:sSub>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e>
                                  </m:d>
                                </m:e>
                              </m:func>
                            </m:e>
                          </m:d>
                        </m:e>
                      </m:func>
                    </m:oMath>
                  </m:oMathPara>
                </a14:m>
                <a:endParaRPr kumimoji="1" lang="ja-JP" altLang="en-US" sz="2400"/>
              </a:p>
            </p:txBody>
          </p:sp>
        </mc:Choice>
        <mc:Fallback>
          <p:sp>
            <p:nvSpPr>
              <p:cNvPr id="8" name="テキスト ボックス 7">
                <a:extLst>
                  <a:ext uri="{FF2B5EF4-FFF2-40B4-BE49-F238E27FC236}">
                    <a16:creationId xmlns:a16="http://schemas.microsoft.com/office/drawing/2014/main" id="{0C7F7BDD-32E9-76E0-1FFA-5B8A87ACB63C}"/>
                  </a:ext>
                </a:extLst>
              </p:cNvPr>
              <p:cNvSpPr txBox="1">
                <a:spLocks noRot="1" noChangeAspect="1" noMove="1" noResize="1" noEditPoints="1" noAdjustHandles="1" noChangeArrowheads="1" noChangeShapeType="1" noTextEdit="1"/>
              </p:cNvSpPr>
              <p:nvPr/>
            </p:nvSpPr>
            <p:spPr>
              <a:xfrm>
                <a:off x="1331640" y="3068960"/>
                <a:ext cx="5832648" cy="552715"/>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1024304-3813-4BD9-6841-86C10DB7E014}"/>
              </a:ext>
            </a:extLst>
          </p:cNvPr>
          <p:cNvSpPr txBox="1"/>
          <p:nvPr/>
        </p:nvSpPr>
        <p:spPr>
          <a:xfrm>
            <a:off x="107504" y="3717032"/>
            <a:ext cx="8956298" cy="646331"/>
          </a:xfrm>
          <a:prstGeom prst="rect">
            <a:avLst/>
          </a:prstGeom>
          <a:noFill/>
        </p:spPr>
        <p:txBody>
          <a:bodyPr wrap="none" rtlCol="0">
            <a:spAutoFit/>
          </a:bodyPr>
          <a:lstStyle/>
          <a:p>
            <a:r>
              <a:rPr kumimoji="1" lang="ja-JP" altLang="en-US"/>
              <a:t>温度が高い方がエネルギーが低く、温度が低い方がエネルギーが高い場合は必ず交換</a:t>
            </a:r>
            <a:endParaRPr kumimoji="1" lang="en-US" altLang="ja-JP"/>
          </a:p>
          <a:p>
            <a:r>
              <a:rPr lang="ja-JP" altLang="en-US"/>
              <a:t>そうでない場合はたまに交換</a:t>
            </a:r>
            <a:endParaRPr kumimoji="1" lang="ja-JP" altLang="en-US"/>
          </a:p>
        </p:txBody>
      </p:sp>
      <p:sp>
        <p:nvSpPr>
          <p:cNvPr id="10" name="テキスト ボックス 9">
            <a:extLst>
              <a:ext uri="{FF2B5EF4-FFF2-40B4-BE49-F238E27FC236}">
                <a16:creationId xmlns:a16="http://schemas.microsoft.com/office/drawing/2014/main" id="{1228DE87-86D3-526C-40D9-20B320540A69}"/>
              </a:ext>
            </a:extLst>
          </p:cNvPr>
          <p:cNvSpPr txBox="1"/>
          <p:nvPr/>
        </p:nvSpPr>
        <p:spPr>
          <a:xfrm>
            <a:off x="0" y="4581128"/>
            <a:ext cx="1415772" cy="461665"/>
          </a:xfrm>
          <a:prstGeom prst="rect">
            <a:avLst/>
          </a:prstGeom>
          <a:noFill/>
        </p:spPr>
        <p:txBody>
          <a:bodyPr wrap="none" rtlCol="0">
            <a:spAutoFit/>
          </a:bodyPr>
          <a:lstStyle/>
          <a:p>
            <a:r>
              <a:rPr kumimoji="1" lang="ja-JP" altLang="en-US" sz="2400"/>
              <a:t>メリット</a:t>
            </a:r>
          </a:p>
        </p:txBody>
      </p:sp>
      <p:sp>
        <p:nvSpPr>
          <p:cNvPr id="11" name="テキスト ボックス 10">
            <a:extLst>
              <a:ext uri="{FF2B5EF4-FFF2-40B4-BE49-F238E27FC236}">
                <a16:creationId xmlns:a16="http://schemas.microsoft.com/office/drawing/2014/main" id="{35A0E9B4-03C2-C376-B2B5-5DC794E9F8C3}"/>
              </a:ext>
            </a:extLst>
          </p:cNvPr>
          <p:cNvSpPr txBox="1"/>
          <p:nvPr/>
        </p:nvSpPr>
        <p:spPr>
          <a:xfrm>
            <a:off x="323528" y="5157192"/>
            <a:ext cx="8090676" cy="1200329"/>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十分緩和したら、それぞれの温度の平衡状態が一度に得られる</a:t>
            </a:r>
            <a:endParaRPr kumimoji="1" lang="en-US" altLang="ja-JP"/>
          </a:p>
          <a:p>
            <a:pPr marL="285750" indent="-285750">
              <a:buFont typeface="Arial" panose="020B0604020202020204" pitchFamily="34" charset="0"/>
              <a:buChar char="•"/>
            </a:pPr>
            <a:r>
              <a:rPr lang="ja-JP" altLang="en-US"/>
              <a:t>系の温度が勝手に上下するため、自動的にアニーリングの効果が得られる</a:t>
            </a:r>
            <a:endParaRPr lang="en-US" altLang="ja-JP"/>
          </a:p>
          <a:p>
            <a:pPr marL="285750" indent="-285750">
              <a:buFont typeface="Arial" panose="020B0604020202020204" pitchFamily="34" charset="0"/>
              <a:buChar char="•"/>
            </a:pPr>
            <a:r>
              <a:rPr kumimoji="1" lang="ja-JP" altLang="en-US"/>
              <a:t>並列計算と相性が良い</a:t>
            </a:r>
            <a:endParaRPr kumimoji="1" lang="en-US" altLang="ja-JP"/>
          </a:p>
          <a:p>
            <a:pPr marL="285750" indent="-285750">
              <a:buFont typeface="Arial" panose="020B0604020202020204" pitchFamily="34" charset="0"/>
              <a:buChar char="•"/>
            </a:pPr>
            <a:r>
              <a:rPr kumimoji="1" lang="ja-JP" altLang="en-US"/>
              <a:t>分子動力学法にも応用可能</a:t>
            </a:r>
          </a:p>
        </p:txBody>
      </p:sp>
    </p:spTree>
    <p:extLst>
      <p:ext uri="{BB962C8B-B14F-4D97-AF65-F5344CB8AC3E}">
        <p14:creationId xmlns:p14="http://schemas.microsoft.com/office/powerpoint/2010/main" val="165838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5196DED-BD69-A0A1-B69B-AB130510B350}"/>
              </a:ext>
            </a:extLst>
          </p:cNvPr>
          <p:cNvSpPr>
            <a:spLocks noGrp="1"/>
          </p:cNvSpPr>
          <p:nvPr>
            <p:ph type="body" sz="quarter" idx="10"/>
          </p:nvPr>
        </p:nvSpPr>
        <p:spPr/>
        <p:txBody>
          <a:bodyPr/>
          <a:lstStyle/>
          <a:p>
            <a:r>
              <a:rPr lang="ja-JP" altLang="en-US"/>
              <a:t>モンテカルロ法の応用のまとめ</a:t>
            </a:r>
            <a:endParaRPr kumimoji="1" lang="ja-JP" altLang="en-US"/>
          </a:p>
        </p:txBody>
      </p:sp>
      <p:sp>
        <p:nvSpPr>
          <p:cNvPr id="3" name="テキスト ボックス 2">
            <a:extLst>
              <a:ext uri="{FF2B5EF4-FFF2-40B4-BE49-F238E27FC236}">
                <a16:creationId xmlns:a16="http://schemas.microsoft.com/office/drawing/2014/main" id="{6D323002-1AB3-ACAA-FA78-215E648349B4}"/>
              </a:ext>
            </a:extLst>
          </p:cNvPr>
          <p:cNvSpPr txBox="1"/>
          <p:nvPr/>
        </p:nvSpPr>
        <p:spPr>
          <a:xfrm>
            <a:off x="467544" y="1700808"/>
            <a:ext cx="8208912" cy="1323439"/>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基底状態を調べたい時、最急降下法やモンテカルロ法ではローカルミニマムにトラップされてしまい、効果的にサンプリングできない</a:t>
            </a:r>
            <a:endParaRPr lang="en-US" altLang="ja-JP" sz="2000"/>
          </a:p>
          <a:p>
            <a:pPr marL="342900" indent="-342900">
              <a:buFont typeface="Arial" panose="020B0604020202020204" pitchFamily="34" charset="0"/>
              <a:buChar char="•"/>
            </a:pPr>
            <a:r>
              <a:rPr lang="ja-JP" altLang="en-US" sz="2000"/>
              <a:t>温度が高いほどローカルミニマムの脱出時間が短くなるが、その分細かい構造が見えなくなる</a:t>
            </a:r>
            <a:endParaRPr kumimoji="1" lang="ja-JP" altLang="en-US" sz="2000"/>
          </a:p>
        </p:txBody>
      </p:sp>
      <p:sp>
        <p:nvSpPr>
          <p:cNvPr id="4" name="テキスト ボックス 3">
            <a:extLst>
              <a:ext uri="{FF2B5EF4-FFF2-40B4-BE49-F238E27FC236}">
                <a16:creationId xmlns:a16="http://schemas.microsoft.com/office/drawing/2014/main" id="{54FA1894-B38E-47D1-E088-1309BB0E78A0}"/>
              </a:ext>
            </a:extLst>
          </p:cNvPr>
          <p:cNvSpPr txBox="1"/>
          <p:nvPr/>
        </p:nvSpPr>
        <p:spPr>
          <a:xfrm>
            <a:off x="179512" y="1124744"/>
            <a:ext cx="1107996" cy="461665"/>
          </a:xfrm>
          <a:prstGeom prst="rect">
            <a:avLst/>
          </a:prstGeom>
          <a:noFill/>
        </p:spPr>
        <p:txBody>
          <a:bodyPr wrap="none" rtlCol="0">
            <a:spAutoFit/>
          </a:bodyPr>
          <a:lstStyle/>
          <a:p>
            <a:r>
              <a:rPr kumimoji="1" lang="ja-JP" altLang="en-US" sz="2400">
                <a:solidFill>
                  <a:srgbClr val="011893"/>
                </a:solidFill>
              </a:rPr>
              <a:t>問題点</a:t>
            </a:r>
          </a:p>
        </p:txBody>
      </p:sp>
      <p:sp>
        <p:nvSpPr>
          <p:cNvPr id="5" name="テキスト ボックス 4">
            <a:extLst>
              <a:ext uri="{FF2B5EF4-FFF2-40B4-BE49-F238E27FC236}">
                <a16:creationId xmlns:a16="http://schemas.microsoft.com/office/drawing/2014/main" id="{BC106D7E-4970-29BB-8287-E314F56C84D6}"/>
              </a:ext>
            </a:extLst>
          </p:cNvPr>
          <p:cNvSpPr txBox="1"/>
          <p:nvPr/>
        </p:nvSpPr>
        <p:spPr>
          <a:xfrm>
            <a:off x="179512" y="3284984"/>
            <a:ext cx="2031325" cy="461665"/>
          </a:xfrm>
          <a:prstGeom prst="rect">
            <a:avLst/>
          </a:prstGeom>
          <a:noFill/>
        </p:spPr>
        <p:txBody>
          <a:bodyPr wrap="none" rtlCol="0">
            <a:spAutoFit/>
          </a:bodyPr>
          <a:lstStyle/>
          <a:p>
            <a:r>
              <a:rPr lang="ja-JP" altLang="en-US" sz="2400">
                <a:solidFill>
                  <a:srgbClr val="011893"/>
                </a:solidFill>
              </a:rPr>
              <a:t>アニーリング</a:t>
            </a:r>
            <a:endParaRPr kumimoji="1" lang="ja-JP" altLang="en-US" sz="2400">
              <a:solidFill>
                <a:srgbClr val="011893"/>
              </a:solidFill>
            </a:endParaRPr>
          </a:p>
        </p:txBody>
      </p:sp>
      <p:sp>
        <p:nvSpPr>
          <p:cNvPr id="6" name="テキスト ボックス 5">
            <a:extLst>
              <a:ext uri="{FF2B5EF4-FFF2-40B4-BE49-F238E27FC236}">
                <a16:creationId xmlns:a16="http://schemas.microsoft.com/office/drawing/2014/main" id="{DE89E46E-C1EF-2E66-F383-C2892C3794FE}"/>
              </a:ext>
            </a:extLst>
          </p:cNvPr>
          <p:cNvSpPr txBox="1"/>
          <p:nvPr/>
        </p:nvSpPr>
        <p:spPr>
          <a:xfrm>
            <a:off x="611560" y="3789040"/>
            <a:ext cx="8208912"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a:t>高温の状態から徐々に温度を下げていくことで、ローカルミニマムにはトラップされず、最終的に基底状態を得ることができる</a:t>
            </a:r>
            <a:endParaRPr kumimoji="1" lang="en-US" altLang="ja-JP" sz="2000"/>
          </a:p>
          <a:p>
            <a:pPr marL="342900" indent="-342900">
              <a:buFont typeface="Arial" panose="020B0604020202020204" pitchFamily="34" charset="0"/>
              <a:buChar char="•"/>
            </a:pPr>
            <a:r>
              <a:rPr lang="ja-JP" altLang="en-US" sz="2000"/>
              <a:t>温度の下げ方には経験が必要</a:t>
            </a:r>
            <a:endParaRPr kumimoji="1" lang="ja-JP" altLang="en-US" sz="2000"/>
          </a:p>
        </p:txBody>
      </p:sp>
      <p:sp>
        <p:nvSpPr>
          <p:cNvPr id="7" name="テキスト ボックス 6">
            <a:extLst>
              <a:ext uri="{FF2B5EF4-FFF2-40B4-BE49-F238E27FC236}">
                <a16:creationId xmlns:a16="http://schemas.microsoft.com/office/drawing/2014/main" id="{9B355654-B468-96B6-39E4-D3F0BF9A41C3}"/>
              </a:ext>
            </a:extLst>
          </p:cNvPr>
          <p:cNvSpPr txBox="1"/>
          <p:nvPr/>
        </p:nvSpPr>
        <p:spPr>
          <a:xfrm>
            <a:off x="179512" y="4941168"/>
            <a:ext cx="4185761" cy="461665"/>
          </a:xfrm>
          <a:prstGeom prst="rect">
            <a:avLst/>
          </a:prstGeom>
          <a:noFill/>
        </p:spPr>
        <p:txBody>
          <a:bodyPr wrap="none" rtlCol="0">
            <a:spAutoFit/>
          </a:bodyPr>
          <a:lstStyle/>
          <a:p>
            <a:r>
              <a:rPr kumimoji="1" lang="ja-JP" altLang="en-US" sz="2400">
                <a:solidFill>
                  <a:srgbClr val="011893"/>
                </a:solidFill>
              </a:rPr>
              <a:t>レプリカ交換モンテカルロ法</a:t>
            </a:r>
          </a:p>
        </p:txBody>
      </p:sp>
      <p:sp>
        <p:nvSpPr>
          <p:cNvPr id="8" name="テキスト ボックス 7">
            <a:extLst>
              <a:ext uri="{FF2B5EF4-FFF2-40B4-BE49-F238E27FC236}">
                <a16:creationId xmlns:a16="http://schemas.microsoft.com/office/drawing/2014/main" id="{148DD06F-FD78-B32E-E05C-A140656383C4}"/>
              </a:ext>
            </a:extLst>
          </p:cNvPr>
          <p:cNvSpPr txBox="1"/>
          <p:nvPr/>
        </p:nvSpPr>
        <p:spPr>
          <a:xfrm>
            <a:off x="611560" y="5445224"/>
            <a:ext cx="8208912"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様々な温度の「レプリカ」を作り、同時にシミュレーションする。たまに温度を交換することで、自動的にアニーリングする</a:t>
            </a:r>
            <a:endParaRPr lang="en-US" altLang="ja-JP" sz="2000"/>
          </a:p>
          <a:p>
            <a:pPr marL="342900" indent="-342900">
              <a:buFont typeface="Arial" panose="020B0604020202020204" pitchFamily="34" charset="0"/>
              <a:buChar char="•"/>
            </a:pPr>
            <a:r>
              <a:rPr kumimoji="1" lang="ja-JP" altLang="en-US" sz="2000"/>
              <a:t>並列計算と相性が良いが、計算コストは高め</a:t>
            </a:r>
          </a:p>
        </p:txBody>
      </p:sp>
    </p:spTree>
    <p:extLst>
      <p:ext uri="{BB962C8B-B14F-4D97-AF65-F5344CB8AC3E}">
        <p14:creationId xmlns:p14="http://schemas.microsoft.com/office/powerpoint/2010/main" val="2963029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8EFB94CC-E587-8669-C4D7-C5E8074BA261}"/>
              </a:ext>
            </a:extLst>
          </p:cNvPr>
          <p:cNvSpPr txBox="1"/>
          <p:nvPr/>
        </p:nvSpPr>
        <p:spPr>
          <a:xfrm>
            <a:off x="5004048" y="5085184"/>
            <a:ext cx="3877985" cy="923330"/>
          </a:xfrm>
          <a:prstGeom prst="rect">
            <a:avLst/>
          </a:prstGeom>
          <a:noFill/>
        </p:spPr>
        <p:txBody>
          <a:bodyPr wrap="none" rtlCol="0">
            <a:spAutoFit/>
          </a:bodyPr>
          <a:lstStyle/>
          <a:p>
            <a:r>
              <a:rPr lang="ja-JP" altLang="en-US"/>
              <a:t>今日は話しません</a:t>
            </a:r>
            <a:endParaRPr lang="en-US" altLang="ja-JP"/>
          </a:p>
          <a:p>
            <a:r>
              <a:rPr kumimoji="1" lang="ja-JP" altLang="en-US"/>
              <a:t>興味ある人は</a:t>
            </a:r>
            <a:endParaRPr kumimoji="1" lang="en-US" altLang="ja-JP"/>
          </a:p>
          <a:p>
            <a:r>
              <a:rPr lang="ja-JP" altLang="en-US"/>
              <a:t>「リンゴゲームと貧富の差」で検索</a:t>
            </a:r>
            <a:endParaRPr kumimoji="1" lang="ja-JP" altLang="en-US"/>
          </a:p>
        </p:txBody>
      </p:sp>
    </p:spTree>
    <p:extLst>
      <p:ext uri="{BB962C8B-B14F-4D97-AF65-F5344CB8AC3E}">
        <p14:creationId xmlns:p14="http://schemas.microsoft.com/office/powerpoint/2010/main" val="2137893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6520</TotalTime>
  <Words>4961</Words>
  <Application>Microsoft Office PowerPoint</Application>
  <PresentationFormat>画面に合わせる (4:3)</PresentationFormat>
  <Paragraphs>835</Paragraphs>
  <Slides>82</Slides>
  <Notes>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82</vt:i4>
      </vt:variant>
    </vt:vector>
  </HeadingPairs>
  <TitlesOfParts>
    <vt:vector size="86"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watanabe_hiroshi@keio.jp</cp:lastModifiedBy>
  <cp:revision>958</cp:revision>
  <dcterms:created xsi:type="dcterms:W3CDTF">2019-01-02T05:23:01Z</dcterms:created>
  <dcterms:modified xsi:type="dcterms:W3CDTF">2025-05-11T09:24:58Z</dcterms:modified>
</cp:coreProperties>
</file>